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99" r:id="rId6"/>
    <p:sldId id="257" r:id="rId7"/>
    <p:sldId id="286" r:id="rId8"/>
    <p:sldId id="270" r:id="rId9"/>
    <p:sldId id="295" r:id="rId10"/>
    <p:sldId id="301" r:id="rId11"/>
    <p:sldId id="296" r:id="rId12"/>
    <p:sldId id="271" r:id="rId13"/>
    <p:sldId id="297" r:id="rId14"/>
    <p:sldId id="298" r:id="rId15"/>
    <p:sldId id="272" r:id="rId16"/>
    <p:sldId id="300"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C50"/>
    <a:srgbClr val="F15B50"/>
    <a:srgbClr val="F25B50"/>
    <a:srgbClr val="354352"/>
    <a:srgbClr val="FFFFFF"/>
    <a:srgbClr val="004B85"/>
    <a:srgbClr val="996633"/>
    <a:srgbClr val="354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F5455-A07C-47F0-B0F8-9ABD0AF4D882}" v="4" dt="2021-05-14T16:50:37.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9538" autoAdjust="0"/>
  </p:normalViewPr>
  <p:slideViewPr>
    <p:cSldViewPr snapToGrid="0">
      <p:cViewPr varScale="1">
        <p:scale>
          <a:sx n="64" d="100"/>
          <a:sy n="64" d="100"/>
        </p:scale>
        <p:origin x="167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i Tischer" userId="c6d9a0bc-3170-4a15-9a9c-0cf51289380c" providerId="ADAL" clId="{64F2DDAF-1B18-4C31-901A-36C81F02A4BA}"/>
    <pc:docChg chg="custSel addSld modSld">
      <pc:chgData name="Sheri Tischer" userId="c6d9a0bc-3170-4a15-9a9c-0cf51289380c" providerId="ADAL" clId="{64F2DDAF-1B18-4C31-901A-36C81F02A4BA}" dt="2021-05-13T15:23:44.508" v="244"/>
      <pc:docMkLst>
        <pc:docMk/>
      </pc:docMkLst>
      <pc:sldChg chg="modNotesTx">
        <pc:chgData name="Sheri Tischer" userId="c6d9a0bc-3170-4a15-9a9c-0cf51289380c" providerId="ADAL" clId="{64F2DDAF-1B18-4C31-901A-36C81F02A4BA}" dt="2021-05-12T19:48:20.507" v="14" actId="20577"/>
        <pc:sldMkLst>
          <pc:docMk/>
          <pc:sldMk cId="1992973762" sldId="256"/>
        </pc:sldMkLst>
      </pc:sldChg>
      <pc:sldChg chg="modNotesTx">
        <pc:chgData name="Sheri Tischer" userId="c6d9a0bc-3170-4a15-9a9c-0cf51289380c" providerId="ADAL" clId="{64F2DDAF-1B18-4C31-901A-36C81F02A4BA}" dt="2021-05-12T19:48:28.542" v="24" actId="20577"/>
        <pc:sldMkLst>
          <pc:docMk/>
          <pc:sldMk cId="2811801186" sldId="257"/>
        </pc:sldMkLst>
      </pc:sldChg>
      <pc:sldChg chg="modNotesTx">
        <pc:chgData name="Sheri Tischer" userId="c6d9a0bc-3170-4a15-9a9c-0cf51289380c" providerId="ADAL" clId="{64F2DDAF-1B18-4C31-901A-36C81F02A4BA}" dt="2021-05-12T19:48:44.504" v="40" actId="20577"/>
        <pc:sldMkLst>
          <pc:docMk/>
          <pc:sldMk cId="1062565019" sldId="270"/>
        </pc:sldMkLst>
      </pc:sldChg>
      <pc:sldChg chg="modNotesTx">
        <pc:chgData name="Sheri Tischer" userId="c6d9a0bc-3170-4a15-9a9c-0cf51289380c" providerId="ADAL" clId="{64F2DDAF-1B18-4C31-901A-36C81F02A4BA}" dt="2021-05-12T19:49:16.488" v="108" actId="20577"/>
        <pc:sldMkLst>
          <pc:docMk/>
          <pc:sldMk cId="135203293" sldId="271"/>
        </pc:sldMkLst>
      </pc:sldChg>
      <pc:sldChg chg="modNotesTx">
        <pc:chgData name="Sheri Tischer" userId="c6d9a0bc-3170-4a15-9a9c-0cf51289380c" providerId="ADAL" clId="{64F2DDAF-1B18-4C31-901A-36C81F02A4BA}" dt="2021-05-12T19:50:05.265" v="169" actId="20577"/>
        <pc:sldMkLst>
          <pc:docMk/>
          <pc:sldMk cId="3482035329" sldId="272"/>
        </pc:sldMkLst>
      </pc:sldChg>
      <pc:sldChg chg="modNotesTx">
        <pc:chgData name="Sheri Tischer" userId="c6d9a0bc-3170-4a15-9a9c-0cf51289380c" providerId="ADAL" clId="{64F2DDAF-1B18-4C31-901A-36C81F02A4BA}" dt="2021-05-12T19:48:32.443" v="29" actId="20577"/>
        <pc:sldMkLst>
          <pc:docMk/>
          <pc:sldMk cId="819020286" sldId="286"/>
        </pc:sldMkLst>
      </pc:sldChg>
      <pc:sldChg chg="modNotesTx">
        <pc:chgData name="Sheri Tischer" userId="c6d9a0bc-3170-4a15-9a9c-0cf51289380c" providerId="ADAL" clId="{64F2DDAF-1B18-4C31-901A-36C81F02A4BA}" dt="2021-05-12T19:48:50.214" v="47" actId="20577"/>
        <pc:sldMkLst>
          <pc:docMk/>
          <pc:sldMk cId="3198883760" sldId="295"/>
        </pc:sldMkLst>
      </pc:sldChg>
      <pc:sldChg chg="modNotesTx">
        <pc:chgData name="Sheri Tischer" userId="c6d9a0bc-3170-4a15-9a9c-0cf51289380c" providerId="ADAL" clId="{64F2DDAF-1B18-4C31-901A-36C81F02A4BA}" dt="2021-05-12T19:48:54.466" v="52" actId="20577"/>
        <pc:sldMkLst>
          <pc:docMk/>
          <pc:sldMk cId="2609677094" sldId="296"/>
        </pc:sldMkLst>
      </pc:sldChg>
      <pc:sldChg chg="modNotesTx">
        <pc:chgData name="Sheri Tischer" userId="c6d9a0bc-3170-4a15-9a9c-0cf51289380c" providerId="ADAL" clId="{64F2DDAF-1B18-4C31-901A-36C81F02A4BA}" dt="2021-05-12T19:49:42.109" v="116" actId="20577"/>
        <pc:sldMkLst>
          <pc:docMk/>
          <pc:sldMk cId="3789445599" sldId="297"/>
        </pc:sldMkLst>
      </pc:sldChg>
      <pc:sldChg chg="modAnim modNotesTx">
        <pc:chgData name="Sheri Tischer" userId="c6d9a0bc-3170-4a15-9a9c-0cf51289380c" providerId="ADAL" clId="{64F2DDAF-1B18-4C31-901A-36C81F02A4BA}" dt="2021-05-13T15:23:44.508" v="244"/>
        <pc:sldMkLst>
          <pc:docMk/>
          <pc:sldMk cId="1950906537" sldId="298"/>
        </pc:sldMkLst>
      </pc:sldChg>
      <pc:sldChg chg="modNotesTx">
        <pc:chgData name="Sheri Tischer" userId="c6d9a0bc-3170-4a15-9a9c-0cf51289380c" providerId="ADAL" clId="{64F2DDAF-1B18-4C31-901A-36C81F02A4BA}" dt="2021-05-12T19:48:24.929" v="19" actId="20577"/>
        <pc:sldMkLst>
          <pc:docMk/>
          <pc:sldMk cId="1974382962" sldId="299"/>
        </pc:sldMkLst>
      </pc:sldChg>
      <pc:sldChg chg="modNotesTx">
        <pc:chgData name="Sheri Tischer" userId="c6d9a0bc-3170-4a15-9a9c-0cf51289380c" providerId="ADAL" clId="{64F2DDAF-1B18-4C31-901A-36C81F02A4BA}" dt="2021-05-12T19:50:29.050" v="233" actId="20577"/>
        <pc:sldMkLst>
          <pc:docMk/>
          <pc:sldMk cId="3201652693" sldId="300"/>
        </pc:sldMkLst>
      </pc:sldChg>
      <pc:sldChg chg="add">
        <pc:chgData name="Sheri Tischer" userId="c6d9a0bc-3170-4a15-9a9c-0cf51289380c" providerId="ADAL" clId="{64F2DDAF-1B18-4C31-901A-36C81F02A4BA}" dt="2021-05-13T15:22:11.642" v="235"/>
        <pc:sldMkLst>
          <pc:docMk/>
          <pc:sldMk cId="1557115494" sldId="301"/>
        </pc:sldMkLst>
      </pc:sldChg>
    </pc:docChg>
  </pc:docChgLst>
  <pc:docChgLst>
    <pc:chgData name="Sheri Tischer" userId="c6d9a0bc-3170-4a15-9a9c-0cf51289380c" providerId="ADAL" clId="{A83F5455-A07C-47F0-B0F8-9ABD0AF4D882}"/>
    <pc:docChg chg="modSld">
      <pc:chgData name="Sheri Tischer" userId="c6d9a0bc-3170-4a15-9a9c-0cf51289380c" providerId="ADAL" clId="{A83F5455-A07C-47F0-B0F8-9ABD0AF4D882}" dt="2021-05-14T16:51:22.106" v="12" actId="6549"/>
      <pc:docMkLst>
        <pc:docMk/>
      </pc:docMkLst>
      <pc:sldChg chg="modNotesTx">
        <pc:chgData name="Sheri Tischer" userId="c6d9a0bc-3170-4a15-9a9c-0cf51289380c" providerId="ADAL" clId="{A83F5455-A07C-47F0-B0F8-9ABD0AF4D882}" dt="2021-05-14T16:50:38.735" v="0" actId="6549"/>
        <pc:sldMkLst>
          <pc:docMk/>
          <pc:sldMk cId="1992973762" sldId="256"/>
        </pc:sldMkLst>
      </pc:sldChg>
      <pc:sldChg chg="modNotesTx">
        <pc:chgData name="Sheri Tischer" userId="c6d9a0bc-3170-4a15-9a9c-0cf51289380c" providerId="ADAL" clId="{A83F5455-A07C-47F0-B0F8-9ABD0AF4D882}" dt="2021-05-14T16:50:45.665" v="2" actId="6549"/>
        <pc:sldMkLst>
          <pc:docMk/>
          <pc:sldMk cId="2811801186" sldId="257"/>
        </pc:sldMkLst>
      </pc:sldChg>
      <pc:sldChg chg="modNotesTx">
        <pc:chgData name="Sheri Tischer" userId="c6d9a0bc-3170-4a15-9a9c-0cf51289380c" providerId="ADAL" clId="{A83F5455-A07C-47F0-B0F8-9ABD0AF4D882}" dt="2021-05-14T16:51:22.106" v="12" actId="6549"/>
        <pc:sldMkLst>
          <pc:docMk/>
          <pc:sldMk cId="3597717731" sldId="266"/>
        </pc:sldMkLst>
      </pc:sldChg>
      <pc:sldChg chg="modNotesTx">
        <pc:chgData name="Sheri Tischer" userId="c6d9a0bc-3170-4a15-9a9c-0cf51289380c" providerId="ADAL" clId="{A83F5455-A07C-47F0-B0F8-9ABD0AF4D882}" dt="2021-05-14T16:50:50.258" v="4" actId="6549"/>
        <pc:sldMkLst>
          <pc:docMk/>
          <pc:sldMk cId="1062565019" sldId="270"/>
        </pc:sldMkLst>
      </pc:sldChg>
      <pc:sldChg chg="modNotesTx">
        <pc:chgData name="Sheri Tischer" userId="c6d9a0bc-3170-4a15-9a9c-0cf51289380c" providerId="ADAL" clId="{A83F5455-A07C-47F0-B0F8-9ABD0AF4D882}" dt="2021-05-14T16:51:01.870" v="7" actId="6549"/>
        <pc:sldMkLst>
          <pc:docMk/>
          <pc:sldMk cId="135203293" sldId="271"/>
        </pc:sldMkLst>
      </pc:sldChg>
      <pc:sldChg chg="modNotesTx">
        <pc:chgData name="Sheri Tischer" userId="c6d9a0bc-3170-4a15-9a9c-0cf51289380c" providerId="ADAL" clId="{A83F5455-A07C-47F0-B0F8-9ABD0AF4D882}" dt="2021-05-14T16:51:13.620" v="10" actId="6549"/>
        <pc:sldMkLst>
          <pc:docMk/>
          <pc:sldMk cId="3482035329" sldId="272"/>
        </pc:sldMkLst>
      </pc:sldChg>
      <pc:sldChg chg="modNotesTx">
        <pc:chgData name="Sheri Tischer" userId="c6d9a0bc-3170-4a15-9a9c-0cf51289380c" providerId="ADAL" clId="{A83F5455-A07C-47F0-B0F8-9ABD0AF4D882}" dt="2021-05-14T16:50:48.138" v="3" actId="6549"/>
        <pc:sldMkLst>
          <pc:docMk/>
          <pc:sldMk cId="819020286" sldId="286"/>
        </pc:sldMkLst>
      </pc:sldChg>
      <pc:sldChg chg="modNotesTx">
        <pc:chgData name="Sheri Tischer" userId="c6d9a0bc-3170-4a15-9a9c-0cf51289380c" providerId="ADAL" clId="{A83F5455-A07C-47F0-B0F8-9ABD0AF4D882}" dt="2021-05-14T16:50:52.634" v="5" actId="6549"/>
        <pc:sldMkLst>
          <pc:docMk/>
          <pc:sldMk cId="3198883760" sldId="295"/>
        </pc:sldMkLst>
      </pc:sldChg>
      <pc:sldChg chg="modNotesTx">
        <pc:chgData name="Sheri Tischer" userId="c6d9a0bc-3170-4a15-9a9c-0cf51289380c" providerId="ADAL" clId="{A83F5455-A07C-47F0-B0F8-9ABD0AF4D882}" dt="2021-05-14T16:50:59.217" v="6" actId="6549"/>
        <pc:sldMkLst>
          <pc:docMk/>
          <pc:sldMk cId="2609677094" sldId="296"/>
        </pc:sldMkLst>
      </pc:sldChg>
      <pc:sldChg chg="modNotesTx">
        <pc:chgData name="Sheri Tischer" userId="c6d9a0bc-3170-4a15-9a9c-0cf51289380c" providerId="ADAL" clId="{A83F5455-A07C-47F0-B0F8-9ABD0AF4D882}" dt="2021-05-14T16:51:06.624" v="8" actId="6549"/>
        <pc:sldMkLst>
          <pc:docMk/>
          <pc:sldMk cId="3789445599" sldId="297"/>
        </pc:sldMkLst>
      </pc:sldChg>
      <pc:sldChg chg="modNotesTx">
        <pc:chgData name="Sheri Tischer" userId="c6d9a0bc-3170-4a15-9a9c-0cf51289380c" providerId="ADAL" clId="{A83F5455-A07C-47F0-B0F8-9ABD0AF4D882}" dt="2021-05-14T16:51:09.234" v="9" actId="6549"/>
        <pc:sldMkLst>
          <pc:docMk/>
          <pc:sldMk cId="1950906537" sldId="298"/>
        </pc:sldMkLst>
      </pc:sldChg>
      <pc:sldChg chg="modNotesTx">
        <pc:chgData name="Sheri Tischer" userId="c6d9a0bc-3170-4a15-9a9c-0cf51289380c" providerId="ADAL" clId="{A83F5455-A07C-47F0-B0F8-9ABD0AF4D882}" dt="2021-05-14T16:50:42.658" v="1" actId="6549"/>
        <pc:sldMkLst>
          <pc:docMk/>
          <pc:sldMk cId="1974382962" sldId="299"/>
        </pc:sldMkLst>
      </pc:sldChg>
      <pc:sldChg chg="modNotesTx">
        <pc:chgData name="Sheri Tischer" userId="c6d9a0bc-3170-4a15-9a9c-0cf51289380c" providerId="ADAL" clId="{A83F5455-A07C-47F0-B0F8-9ABD0AF4D882}" dt="2021-05-14T16:51:17.332" v="11" actId="6549"/>
        <pc:sldMkLst>
          <pc:docMk/>
          <pc:sldMk cId="3201652693"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48652-FCFD-4A24-9B3D-0032697327B4}" type="datetimeFigureOut">
              <a:rPr lang="en-US" smtClean="0"/>
              <a:t>5/14/2021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172CC-8AB5-4CF6-B435-57D4F7EA6522}" type="slidenum">
              <a:rPr lang="en-US" smtClean="0"/>
              <a:t>‹#›</a:t>
            </a:fld>
            <a:endParaRPr lang="en-US"/>
          </a:p>
        </p:txBody>
      </p:sp>
    </p:spTree>
    <p:extLst>
      <p:ext uri="{BB962C8B-B14F-4D97-AF65-F5344CB8AC3E}">
        <p14:creationId xmlns:p14="http://schemas.microsoft.com/office/powerpoint/2010/main" val="375438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1F172CC-8AB5-4CF6-B435-57D4F7EA6522}" type="slidenum">
              <a:rPr lang="en-US" smtClean="0"/>
              <a:t>1</a:t>
            </a:fld>
            <a:endParaRPr lang="en-US"/>
          </a:p>
        </p:txBody>
      </p:sp>
    </p:spTree>
    <p:extLst>
      <p:ext uri="{BB962C8B-B14F-4D97-AF65-F5344CB8AC3E}">
        <p14:creationId xmlns:p14="http://schemas.microsoft.com/office/powerpoint/2010/main" val="162463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1F172CC-8AB5-4CF6-B435-57D4F7EA6522}" type="slidenum">
              <a:rPr lang="en-US" smtClean="0"/>
              <a:t>10</a:t>
            </a:fld>
            <a:endParaRPr lang="en-US"/>
          </a:p>
        </p:txBody>
      </p:sp>
    </p:spTree>
    <p:extLst>
      <p:ext uri="{BB962C8B-B14F-4D97-AF65-F5344CB8AC3E}">
        <p14:creationId xmlns:p14="http://schemas.microsoft.com/office/powerpoint/2010/main" val="319730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11</a:t>
            </a:fld>
            <a:endParaRPr lang="en-US"/>
          </a:p>
        </p:txBody>
      </p:sp>
    </p:spTree>
    <p:extLst>
      <p:ext uri="{BB962C8B-B14F-4D97-AF65-F5344CB8AC3E}">
        <p14:creationId xmlns:p14="http://schemas.microsoft.com/office/powerpoint/2010/main" val="226425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12</a:t>
            </a:fld>
            <a:endParaRPr lang="en-US"/>
          </a:p>
        </p:txBody>
      </p:sp>
    </p:spTree>
    <p:extLst>
      <p:ext uri="{BB962C8B-B14F-4D97-AF65-F5344CB8AC3E}">
        <p14:creationId xmlns:p14="http://schemas.microsoft.com/office/powerpoint/2010/main" val="11760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13</a:t>
            </a:fld>
            <a:endParaRPr lang="en-US"/>
          </a:p>
        </p:txBody>
      </p:sp>
    </p:spTree>
    <p:extLst>
      <p:ext uri="{BB962C8B-B14F-4D97-AF65-F5344CB8AC3E}">
        <p14:creationId xmlns:p14="http://schemas.microsoft.com/office/powerpoint/2010/main" val="113204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14</a:t>
            </a:fld>
            <a:endParaRPr lang="en-US"/>
          </a:p>
        </p:txBody>
      </p:sp>
    </p:spTree>
    <p:extLst>
      <p:ext uri="{BB962C8B-B14F-4D97-AF65-F5344CB8AC3E}">
        <p14:creationId xmlns:p14="http://schemas.microsoft.com/office/powerpoint/2010/main" val="21098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2</a:t>
            </a:fld>
            <a:endParaRPr lang="en-US"/>
          </a:p>
        </p:txBody>
      </p:sp>
    </p:spTree>
    <p:extLst>
      <p:ext uri="{BB962C8B-B14F-4D97-AF65-F5344CB8AC3E}">
        <p14:creationId xmlns:p14="http://schemas.microsoft.com/office/powerpoint/2010/main" val="35254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3</a:t>
            </a:fld>
            <a:endParaRPr lang="en-US"/>
          </a:p>
        </p:txBody>
      </p:sp>
    </p:spTree>
    <p:extLst>
      <p:ext uri="{BB962C8B-B14F-4D97-AF65-F5344CB8AC3E}">
        <p14:creationId xmlns:p14="http://schemas.microsoft.com/office/powerpoint/2010/main" val="10622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4</a:t>
            </a:fld>
            <a:endParaRPr lang="en-US"/>
          </a:p>
        </p:txBody>
      </p:sp>
    </p:spTree>
    <p:extLst>
      <p:ext uri="{BB962C8B-B14F-4D97-AF65-F5344CB8AC3E}">
        <p14:creationId xmlns:p14="http://schemas.microsoft.com/office/powerpoint/2010/main" val="392903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5</a:t>
            </a:fld>
            <a:endParaRPr lang="en-US"/>
          </a:p>
        </p:txBody>
      </p:sp>
    </p:spTree>
    <p:extLst>
      <p:ext uri="{BB962C8B-B14F-4D97-AF65-F5344CB8AC3E}">
        <p14:creationId xmlns:p14="http://schemas.microsoft.com/office/powerpoint/2010/main" val="275005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B1F172CC-8AB5-4CF6-B435-57D4F7EA6522}" type="slidenum">
              <a:rPr lang="en-US" smtClean="0"/>
              <a:t>6</a:t>
            </a:fld>
            <a:endParaRPr lang="en-US"/>
          </a:p>
        </p:txBody>
      </p:sp>
    </p:spTree>
    <p:extLst>
      <p:ext uri="{BB962C8B-B14F-4D97-AF65-F5344CB8AC3E}">
        <p14:creationId xmlns:p14="http://schemas.microsoft.com/office/powerpoint/2010/main" val="423876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7</a:t>
            </a:fld>
            <a:endParaRPr lang="en-US"/>
          </a:p>
        </p:txBody>
      </p:sp>
    </p:spTree>
    <p:extLst>
      <p:ext uri="{BB962C8B-B14F-4D97-AF65-F5344CB8AC3E}">
        <p14:creationId xmlns:p14="http://schemas.microsoft.com/office/powerpoint/2010/main" val="200202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8</a:t>
            </a:fld>
            <a:endParaRPr lang="en-US"/>
          </a:p>
        </p:txBody>
      </p:sp>
    </p:spTree>
    <p:extLst>
      <p:ext uri="{BB962C8B-B14F-4D97-AF65-F5344CB8AC3E}">
        <p14:creationId xmlns:p14="http://schemas.microsoft.com/office/powerpoint/2010/main" val="200202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172CC-8AB5-4CF6-B435-57D4F7EA6522}" type="slidenum">
              <a:rPr lang="en-US" smtClean="0"/>
              <a:t>9</a:t>
            </a:fld>
            <a:endParaRPr lang="en-US"/>
          </a:p>
        </p:txBody>
      </p:sp>
    </p:spTree>
    <p:extLst>
      <p:ext uri="{BB962C8B-B14F-4D97-AF65-F5344CB8AC3E}">
        <p14:creationId xmlns:p14="http://schemas.microsoft.com/office/powerpoint/2010/main" val="203585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33F6D-01E1-47ED-B392-EFF875FD6386}"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AE96-40B2-4968-BF52-DB4EA11D6251}" type="slidenum">
              <a:rPr lang="en-US" smtClean="0"/>
              <a:t>‹#›</a:t>
            </a:fld>
            <a:endParaRPr lang="en-US"/>
          </a:p>
        </p:txBody>
      </p:sp>
      <p:sp>
        <p:nvSpPr>
          <p:cNvPr id="7" name="Rectangle 6">
            <a:extLst>
              <a:ext uri="{FF2B5EF4-FFF2-40B4-BE49-F238E27FC236}">
                <a16:creationId xmlns:a16="http://schemas.microsoft.com/office/drawing/2014/main" id="{E0E86F95-56BE-124E-8A3F-1946C8C05D7C}"/>
              </a:ext>
            </a:extLst>
          </p:cNvPr>
          <p:cNvSpPr/>
          <p:nvPr userDrawn="1"/>
        </p:nvSpPr>
        <p:spPr>
          <a:xfrm>
            <a:off x="0" y="1"/>
            <a:ext cx="523702" cy="515389"/>
          </a:xfrm>
          <a:prstGeom prst="rect">
            <a:avLst/>
          </a:prstGeom>
          <a:solidFill>
            <a:srgbClr val="F15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4860A8E-948F-FC4D-87DB-9DBDF07565EA}"/>
              </a:ext>
            </a:extLst>
          </p:cNvPr>
          <p:cNvSpPr/>
          <p:nvPr userDrawn="1"/>
        </p:nvSpPr>
        <p:spPr>
          <a:xfrm>
            <a:off x="523702" y="1"/>
            <a:ext cx="8620298" cy="515389"/>
          </a:xfrm>
          <a:prstGeom prst="rect">
            <a:avLst/>
          </a:prstGeom>
          <a:solidFill>
            <a:srgbClr val="35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Logo, company name&#10;&#10;Description automatically generated">
            <a:extLst>
              <a:ext uri="{FF2B5EF4-FFF2-40B4-BE49-F238E27FC236}">
                <a16:creationId xmlns:a16="http://schemas.microsoft.com/office/drawing/2014/main" id="{D2891B54-D1AA-42B4-9163-2B9AB549D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0651" y="5494712"/>
            <a:ext cx="2527176" cy="1581362"/>
          </a:xfrm>
          <a:prstGeom prst="rect">
            <a:avLst/>
          </a:prstGeom>
        </p:spPr>
      </p:pic>
    </p:spTree>
    <p:extLst>
      <p:ext uri="{BB962C8B-B14F-4D97-AF65-F5344CB8AC3E}">
        <p14:creationId xmlns:p14="http://schemas.microsoft.com/office/powerpoint/2010/main" val="38355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33F6D-01E1-47ED-B392-EFF875FD6386}"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295591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33F6D-01E1-47ED-B392-EFF875FD6386}"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415880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33F6D-01E1-47ED-B392-EFF875FD6386}"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172566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33F6D-01E1-47ED-B392-EFF875FD6386}"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303933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33F6D-01E1-47ED-B392-EFF875FD6386}"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305454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33F6D-01E1-47ED-B392-EFF875FD6386}"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251166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33F6D-01E1-47ED-B392-EFF875FD6386}"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421922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33F6D-01E1-47ED-B392-EFF875FD6386}"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105926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33F6D-01E1-47ED-B392-EFF875FD6386}"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165058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33F6D-01E1-47ED-B392-EFF875FD6386}"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AE96-40B2-4968-BF52-DB4EA11D6251}" type="slidenum">
              <a:rPr lang="en-US" smtClean="0"/>
              <a:t>‹#›</a:t>
            </a:fld>
            <a:endParaRPr lang="en-US"/>
          </a:p>
        </p:txBody>
      </p:sp>
    </p:spTree>
    <p:extLst>
      <p:ext uri="{BB962C8B-B14F-4D97-AF65-F5344CB8AC3E}">
        <p14:creationId xmlns:p14="http://schemas.microsoft.com/office/powerpoint/2010/main" val="422281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33F6D-01E1-47ED-B392-EFF875FD6386}" type="datetimeFigureOut">
              <a:rPr lang="en-US" smtClean="0"/>
              <a:t>5/14/2021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0AE96-40B2-4968-BF52-DB4EA11D6251}" type="slidenum">
              <a:rPr lang="en-US" smtClean="0"/>
              <a:t>‹#›</a:t>
            </a:fld>
            <a:endParaRPr lang="en-US"/>
          </a:p>
        </p:txBody>
      </p:sp>
    </p:spTree>
    <p:extLst>
      <p:ext uri="{BB962C8B-B14F-4D97-AF65-F5344CB8AC3E}">
        <p14:creationId xmlns:p14="http://schemas.microsoft.com/office/powerpoint/2010/main" val="930551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mholland@tcicapital.com" TargetMode="External"/><Relationship Id="rId10" Type="http://schemas.openxmlformats.org/officeDocument/2006/relationships/image" Target="../media/image14.png"/><Relationship Id="rId4" Type="http://schemas.openxmlformats.org/officeDocument/2006/relationships/hyperlink" Target="mailto:stischer@tcicapital.com" TargetMode="External"/><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tcicapital.com/payroll-funding-for-staffing-agenci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cicapital.com/payroll-funding-for-staffing-agenci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drawing&#10;&#10;Description automatically generated">
            <a:extLst>
              <a:ext uri="{FF2B5EF4-FFF2-40B4-BE49-F238E27FC236}">
                <a16:creationId xmlns:a16="http://schemas.microsoft.com/office/drawing/2014/main" id="{F98AE2EE-F6B5-40E6-BE45-072CA8F25753}"/>
              </a:ext>
            </a:extLst>
          </p:cNvPr>
          <p:cNvPicPr>
            <a:picLocks noChangeAspect="1"/>
          </p:cNvPicPr>
          <p:nvPr/>
        </p:nvPicPr>
        <p:blipFill rotWithShape="1">
          <a:blip r:embed="rId3">
            <a:extLst>
              <a:ext uri="{28A0092B-C50C-407E-A947-70E740481C1C}">
                <a14:useLocalDpi xmlns:a14="http://schemas.microsoft.com/office/drawing/2010/main" val="0"/>
              </a:ext>
            </a:extLst>
          </a:blip>
          <a:srcRect t="15805" b="19931"/>
          <a:stretch/>
        </p:blipFill>
        <p:spPr>
          <a:xfrm>
            <a:off x="2614704" y="1323611"/>
            <a:ext cx="3914592" cy="1886753"/>
          </a:xfrm>
          <a:prstGeom prst="rect">
            <a:avLst/>
          </a:prstGeom>
        </p:spPr>
      </p:pic>
      <p:sp>
        <p:nvSpPr>
          <p:cNvPr id="7" name="TextBox 6">
            <a:extLst>
              <a:ext uri="{FF2B5EF4-FFF2-40B4-BE49-F238E27FC236}">
                <a16:creationId xmlns:a16="http://schemas.microsoft.com/office/drawing/2014/main" id="{C0C08B22-7B8B-4473-8AB7-24BBEBB73393}"/>
              </a:ext>
            </a:extLst>
          </p:cNvPr>
          <p:cNvSpPr txBox="1"/>
          <p:nvPr/>
        </p:nvSpPr>
        <p:spPr>
          <a:xfrm>
            <a:off x="695945" y="3289847"/>
            <a:ext cx="7854535" cy="1477328"/>
          </a:xfrm>
          <a:prstGeom prst="rect">
            <a:avLst/>
          </a:prstGeom>
          <a:noFill/>
        </p:spPr>
        <p:txBody>
          <a:bodyPr wrap="square" rtlCol="0">
            <a:spAutoFit/>
          </a:bodyPr>
          <a:lstStyle/>
          <a:p>
            <a:pPr algn="ctr"/>
            <a:r>
              <a:rPr lang="en-US" sz="2100" dirty="0">
                <a:solidFill>
                  <a:srgbClr val="354352"/>
                </a:solidFill>
                <a:latin typeface="DINPro-Bold" panose="020B0804020101020102" pitchFamily="34" charset="0"/>
                <a:cs typeface="DINPro-Bold" panose="020B0804020101020102" pitchFamily="34" charset="0"/>
              </a:rPr>
              <a:t>2Q Reality Check </a:t>
            </a:r>
          </a:p>
          <a:p>
            <a:pPr algn="ctr"/>
            <a:r>
              <a:rPr lang="en-US" sz="2100" i="1" dirty="0">
                <a:solidFill>
                  <a:srgbClr val="354352"/>
                </a:solidFill>
                <a:latin typeface="DINPro-Bold" panose="020B0804020101020102" pitchFamily="34" charset="0"/>
                <a:cs typeface="DINPro-Bold" panose="020B0804020101020102" pitchFamily="34" charset="0"/>
              </a:rPr>
              <a:t>Are you on track to reach your 2021 Growth Goal?</a:t>
            </a:r>
          </a:p>
          <a:p>
            <a:pPr algn="ctr"/>
            <a:r>
              <a:rPr lang="en-US" sz="2400" b="1" i="1" dirty="0">
                <a:solidFill>
                  <a:schemeClr val="bg1">
                    <a:lumMod val="65000"/>
                  </a:schemeClr>
                </a:solidFill>
                <a:latin typeface="DINPro-Bold" panose="020B0804020101020102" pitchFamily="34" charset="0"/>
                <a:cs typeface="DINPro-Bold" panose="020B0804020101020102" pitchFamily="34" charset="0"/>
              </a:rPr>
              <a:t>3 Key Performance Questions every Staffing Owner should ask themselves</a:t>
            </a:r>
            <a:endParaRPr lang="en-US" sz="2100" i="1" dirty="0">
              <a:solidFill>
                <a:schemeClr val="bg1">
                  <a:lumMod val="65000"/>
                </a:schemeClr>
              </a:solidFill>
              <a:latin typeface="DINPro-Bold" panose="020B0804020101020102" pitchFamily="34" charset="0"/>
              <a:cs typeface="DINPro-Bold" panose="020B0804020101020102" pitchFamily="34" charset="0"/>
            </a:endParaRPr>
          </a:p>
        </p:txBody>
      </p:sp>
    </p:spTree>
    <p:extLst>
      <p:ext uri="{BB962C8B-B14F-4D97-AF65-F5344CB8AC3E}">
        <p14:creationId xmlns:p14="http://schemas.microsoft.com/office/powerpoint/2010/main" val="199297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DEE4D10-7A24-4B5C-B49F-E4305A9E5AAB}"/>
              </a:ext>
            </a:extLst>
          </p:cNvPr>
          <p:cNvSpPr>
            <a:spLocks noGrp="1"/>
          </p:cNvSpPr>
          <p:nvPr>
            <p:ph type="ctrTitle"/>
          </p:nvPr>
        </p:nvSpPr>
        <p:spPr>
          <a:xfrm>
            <a:off x="725214" y="1204108"/>
            <a:ext cx="2002054" cy="1781175"/>
          </a:xfrm>
        </p:spPr>
        <p:txBody>
          <a:bodyPr vert="horz" lIns="91440" tIns="45720" rIns="91440" bIns="45720" rtlCol="0" anchor="ctr">
            <a:normAutofit/>
          </a:bodyPr>
          <a:lstStyle/>
          <a:p>
            <a:pPr algn="l"/>
            <a:r>
              <a:rPr lang="en-US" sz="2600" b="1" kern="1200" dirty="0">
                <a:solidFill>
                  <a:srgbClr val="FFFFFF"/>
                </a:solidFill>
                <a:latin typeface="+mj-lt"/>
                <a:ea typeface="+mj-ea"/>
                <a:cs typeface="+mj-cs"/>
              </a:rPr>
              <a:t>Working Capital Options for Staffing Firms</a:t>
            </a:r>
          </a:p>
        </p:txBody>
      </p:sp>
      <p:sp>
        <p:nvSpPr>
          <p:cNvPr id="3" name="TextBox 2">
            <a:extLst>
              <a:ext uri="{FF2B5EF4-FFF2-40B4-BE49-F238E27FC236}">
                <a16:creationId xmlns:a16="http://schemas.microsoft.com/office/drawing/2014/main" id="{53C61859-716E-D945-9F67-B50A2E6B6842}"/>
              </a:ext>
            </a:extLst>
          </p:cNvPr>
          <p:cNvSpPr txBox="1"/>
          <p:nvPr/>
        </p:nvSpPr>
        <p:spPr>
          <a:xfrm>
            <a:off x="688477" y="3484485"/>
            <a:ext cx="6101715" cy="263729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a:t>Self fund</a:t>
            </a:r>
          </a:p>
          <a:p>
            <a:pPr indent="-228600" defTabSz="914400">
              <a:lnSpc>
                <a:spcPct val="90000"/>
              </a:lnSpc>
              <a:spcAft>
                <a:spcPts val="600"/>
              </a:spcAft>
              <a:buFont typeface="Arial" panose="020B0604020202020204" pitchFamily="34" charset="0"/>
              <a:buChar char="•"/>
            </a:pPr>
            <a:r>
              <a:rPr lang="en-US" sz="2000" dirty="0"/>
              <a:t>Bank line of credit</a:t>
            </a:r>
          </a:p>
          <a:p>
            <a:pPr indent="-228600" defTabSz="914400">
              <a:lnSpc>
                <a:spcPct val="90000"/>
              </a:lnSpc>
              <a:spcAft>
                <a:spcPts val="600"/>
              </a:spcAft>
              <a:buFont typeface="Arial" panose="020B0604020202020204" pitchFamily="34" charset="0"/>
              <a:buChar char="•"/>
            </a:pPr>
            <a:r>
              <a:rPr lang="en-US" sz="2000" dirty="0"/>
              <a:t>Payroll funding – leveraging your Accounts Receivables</a:t>
            </a:r>
          </a:p>
        </p:txBody>
      </p:sp>
      <p:pic>
        <p:nvPicPr>
          <p:cNvPr id="5" name="Picture 4" descr="Calendar&#10;&#10;Description automatically generated">
            <a:extLst>
              <a:ext uri="{FF2B5EF4-FFF2-40B4-BE49-F238E27FC236}">
                <a16:creationId xmlns:a16="http://schemas.microsoft.com/office/drawing/2014/main" id="{6A06FF54-1A14-4D53-9171-14F34F38125A}"/>
              </a:ext>
            </a:extLst>
          </p:cNvPr>
          <p:cNvPicPr>
            <a:picLocks noChangeAspect="1"/>
          </p:cNvPicPr>
          <p:nvPr/>
        </p:nvPicPr>
        <p:blipFill rotWithShape="1">
          <a:blip r:embed="rId3">
            <a:extLst>
              <a:ext uri="{28A0092B-C50C-407E-A947-70E740481C1C}">
                <a14:useLocalDpi xmlns:a14="http://schemas.microsoft.com/office/drawing/2010/main" val="0"/>
              </a:ext>
            </a:extLst>
          </a:blip>
          <a:srcRect t="29455" b="17498"/>
          <a:stretch/>
        </p:blipFill>
        <p:spPr>
          <a:xfrm>
            <a:off x="3585352" y="1204108"/>
            <a:ext cx="5177792" cy="1819663"/>
          </a:xfrm>
          <a:prstGeom prst="rect">
            <a:avLst/>
          </a:prstGeom>
        </p:spPr>
      </p:pic>
    </p:spTree>
    <p:extLst>
      <p:ext uri="{BB962C8B-B14F-4D97-AF65-F5344CB8AC3E}">
        <p14:creationId xmlns:p14="http://schemas.microsoft.com/office/powerpoint/2010/main" val="378944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5DD7-5118-41D1-BD6F-CD8C07A6CE47}"/>
              </a:ext>
            </a:extLst>
          </p:cNvPr>
          <p:cNvSpPr>
            <a:spLocks noGrp="1"/>
          </p:cNvSpPr>
          <p:nvPr>
            <p:ph type="ctrTitle"/>
          </p:nvPr>
        </p:nvSpPr>
        <p:spPr>
          <a:xfrm>
            <a:off x="1143000" y="988829"/>
            <a:ext cx="6858000" cy="574157"/>
          </a:xfrm>
        </p:spPr>
        <p:txBody>
          <a:bodyPr>
            <a:normAutofit/>
          </a:bodyPr>
          <a:lstStyle/>
          <a:p>
            <a:r>
              <a:rPr lang="en-US" sz="2700" b="1" dirty="0"/>
              <a:t>Payroll Funding FAQ’s</a:t>
            </a:r>
            <a:endParaRPr lang="en-US" sz="2700" dirty="0"/>
          </a:p>
        </p:txBody>
      </p:sp>
      <p:sp>
        <p:nvSpPr>
          <p:cNvPr id="6" name="Subtitle 2">
            <a:extLst>
              <a:ext uri="{FF2B5EF4-FFF2-40B4-BE49-F238E27FC236}">
                <a16:creationId xmlns:a16="http://schemas.microsoft.com/office/drawing/2014/main" id="{5384CB87-E4B8-4249-92E5-7F1A406E65CB}"/>
              </a:ext>
            </a:extLst>
          </p:cNvPr>
          <p:cNvSpPr>
            <a:spLocks noGrp="1"/>
          </p:cNvSpPr>
          <p:nvPr>
            <p:ph type="subTitle" idx="1"/>
          </p:nvPr>
        </p:nvSpPr>
        <p:spPr>
          <a:xfrm>
            <a:off x="868262" y="1562986"/>
            <a:ext cx="7616519" cy="4306186"/>
          </a:xfrm>
        </p:spPr>
        <p:txBody>
          <a:bodyPr rIns="548640" anchor="ctr">
            <a:noAutofit/>
          </a:bodyPr>
          <a:lstStyle/>
          <a:p>
            <a:pPr algn="l"/>
            <a:r>
              <a:rPr lang="en-US" sz="1400" dirty="0"/>
              <a:t>Do I need to sign a contract?</a:t>
            </a:r>
          </a:p>
          <a:p>
            <a:pPr lvl="1" algn="l"/>
            <a:r>
              <a:rPr lang="en-US" sz="1200" b="1" i="1" dirty="0">
                <a:solidFill>
                  <a:srgbClr val="FF0000"/>
                </a:solidFill>
              </a:rPr>
              <a:t>Answer:</a:t>
            </a:r>
            <a:r>
              <a:rPr lang="en-US" sz="1200" i="1" dirty="0">
                <a:solidFill>
                  <a:srgbClr val="FF0000"/>
                </a:solidFill>
              </a:rPr>
              <a:t>  Yes.  It is essential to review the terms before signing on with a payroll funding company.  As a customer, flexible terms are ideal.  Most companies only offer a one-year (or more) agreement.  At TCI Business Capital we offer month to month contracts, so you are never locked into a long-term agreement. </a:t>
            </a:r>
          </a:p>
          <a:p>
            <a:pPr algn="l"/>
            <a:r>
              <a:rPr lang="en-US" sz="1400" dirty="0"/>
              <a:t>Do I lose control over my billing and posting?</a:t>
            </a:r>
          </a:p>
          <a:p>
            <a:pPr lvl="1" algn="l"/>
            <a:r>
              <a:rPr lang="en-US" sz="1200" b="1" i="1" dirty="0">
                <a:solidFill>
                  <a:srgbClr val="FF0000"/>
                </a:solidFill>
              </a:rPr>
              <a:t>Answer:  </a:t>
            </a:r>
            <a:r>
              <a:rPr lang="en-US" sz="1200" i="1" dirty="0">
                <a:solidFill>
                  <a:srgbClr val="FF0000"/>
                </a:solidFill>
              </a:rPr>
              <a:t>No.  You are in control of your invoicing.  You may invoice your customer or have the option to have the payroll funding company send the invoice on your behalf.   </a:t>
            </a:r>
          </a:p>
          <a:p>
            <a:pPr algn="l"/>
            <a:r>
              <a:rPr lang="en-US" sz="1400" dirty="0"/>
              <a:t>Do I need to fund all of my invoices, or can I pick and choose?</a:t>
            </a:r>
          </a:p>
          <a:p>
            <a:pPr lvl="1" algn="l"/>
            <a:r>
              <a:rPr lang="en-US" sz="1200" b="1" i="1" dirty="0">
                <a:solidFill>
                  <a:srgbClr val="FF0000"/>
                </a:solidFill>
              </a:rPr>
              <a:t>Answer:  </a:t>
            </a:r>
            <a:r>
              <a:rPr lang="en-US" sz="1200" i="1" dirty="0">
                <a:solidFill>
                  <a:srgbClr val="FF0000"/>
                </a:solidFill>
              </a:rPr>
              <a:t>You may choose which invoices you want to finance and when.  However, once                                                          you decide to fund one of your accounts, most accounts receivable financing companies will generally require you to fund all of the invoices for that customer in order to reduce payment confusion.  </a:t>
            </a:r>
            <a:r>
              <a:rPr lang="en-US" sz="900" dirty="0"/>
              <a:t>	</a:t>
            </a:r>
          </a:p>
          <a:p>
            <a:pPr algn="l"/>
            <a:r>
              <a:rPr lang="en-US" sz="1400" dirty="0"/>
              <a:t>Can I qualify for funding if my personal or business credit is less than ideal?</a:t>
            </a:r>
          </a:p>
          <a:p>
            <a:pPr lvl="1" algn="l"/>
            <a:r>
              <a:rPr lang="en-US" sz="1200" b="1" i="1" dirty="0">
                <a:solidFill>
                  <a:srgbClr val="FF0000"/>
                </a:solidFill>
              </a:rPr>
              <a:t>Answer:  </a:t>
            </a:r>
            <a:r>
              <a:rPr lang="en-US" sz="1200" i="1" dirty="0">
                <a:solidFill>
                  <a:srgbClr val="FF0000"/>
                </a:solidFill>
              </a:rPr>
              <a:t>Most funding companies are more interested in your customer’s creditworthiness than your time in business. If they have a good record of paying you, that will work to your advantage in the approval process.</a:t>
            </a:r>
          </a:p>
          <a:p>
            <a:pPr algn="l"/>
            <a:r>
              <a:rPr lang="en-US" sz="1400" dirty="0"/>
              <a:t>Can I use a funding company if I have PPP $$?</a:t>
            </a:r>
          </a:p>
          <a:p>
            <a:pPr lvl="1" algn="l"/>
            <a:r>
              <a:rPr lang="en-US" sz="1200" b="1" i="1" dirty="0">
                <a:solidFill>
                  <a:srgbClr val="FF0000"/>
                </a:solidFill>
              </a:rPr>
              <a:t>Answer:  </a:t>
            </a:r>
            <a:r>
              <a:rPr lang="en-US" sz="1200" i="1" dirty="0">
                <a:solidFill>
                  <a:srgbClr val="FF0000"/>
                </a:solidFill>
              </a:rPr>
              <a:t>In most cases, yes.  For a funding company to finance your invoices, they will need to have ownership rights of the receivables.  An arrangement can usually be worked out that will enable subordination of the receivables.   </a:t>
            </a:r>
          </a:p>
        </p:txBody>
      </p:sp>
    </p:spTree>
    <p:extLst>
      <p:ext uri="{BB962C8B-B14F-4D97-AF65-F5344CB8AC3E}">
        <p14:creationId xmlns:p14="http://schemas.microsoft.com/office/powerpoint/2010/main" val="19509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E4D10-7A24-4B5C-B49F-E4305A9E5AAB}"/>
              </a:ext>
            </a:extLst>
          </p:cNvPr>
          <p:cNvSpPr>
            <a:spLocks noGrp="1"/>
          </p:cNvSpPr>
          <p:nvPr>
            <p:ph type="ctrTitle"/>
          </p:nvPr>
        </p:nvSpPr>
        <p:spPr>
          <a:xfrm>
            <a:off x="377687" y="1662900"/>
            <a:ext cx="8110331" cy="912181"/>
          </a:xfrm>
        </p:spPr>
        <p:txBody>
          <a:bodyPr>
            <a:normAutofit/>
          </a:bodyPr>
          <a:lstStyle/>
          <a:p>
            <a:r>
              <a:rPr lang="en-US" sz="2700" b="1" dirty="0"/>
              <a:t>Are you working ON the business?   </a:t>
            </a:r>
          </a:p>
        </p:txBody>
      </p:sp>
      <p:sp>
        <p:nvSpPr>
          <p:cNvPr id="3" name="TextBox 2">
            <a:extLst>
              <a:ext uri="{FF2B5EF4-FFF2-40B4-BE49-F238E27FC236}">
                <a16:creationId xmlns:a16="http://schemas.microsoft.com/office/drawing/2014/main" id="{1C4D99DB-9877-478C-8B90-075F2BB39788}"/>
              </a:ext>
            </a:extLst>
          </p:cNvPr>
          <p:cNvSpPr txBox="1"/>
          <p:nvPr/>
        </p:nvSpPr>
        <p:spPr>
          <a:xfrm>
            <a:off x="865574" y="2794801"/>
            <a:ext cx="7164280" cy="2839239"/>
          </a:xfrm>
          <a:prstGeom prst="rect">
            <a:avLst/>
          </a:prstGeom>
          <a:noFill/>
        </p:spPr>
        <p:txBody>
          <a:bodyPr wrap="square" rtlCol="0">
            <a:spAutoFit/>
          </a:bodyPr>
          <a:lstStyle/>
          <a:p>
            <a:pPr algn="ctr"/>
            <a:r>
              <a:rPr lang="en-US" sz="1400" dirty="0"/>
              <a:t>Where are you spending your time?  </a:t>
            </a:r>
          </a:p>
          <a:p>
            <a:pPr algn="ctr"/>
            <a:endParaRPr lang="en-US" sz="1400" dirty="0"/>
          </a:p>
          <a:p>
            <a:pPr algn="ctr"/>
            <a:r>
              <a:rPr lang="en-US" sz="1400" dirty="0"/>
              <a:t>Which tasks make sense to out task?</a:t>
            </a:r>
          </a:p>
          <a:p>
            <a:r>
              <a:rPr lang="en-US" sz="1350" dirty="0"/>
              <a:t> </a:t>
            </a:r>
          </a:p>
          <a:p>
            <a:endParaRPr lang="en-US" sz="1350" dirty="0"/>
          </a:p>
          <a:p>
            <a:endParaRPr lang="en-US" sz="1350" dirty="0"/>
          </a:p>
          <a:p>
            <a:endParaRPr lang="en-US" sz="1350" dirty="0"/>
          </a:p>
          <a:p>
            <a:r>
              <a:rPr lang="en-US" sz="1350" dirty="0"/>
              <a:t>		</a:t>
            </a:r>
          </a:p>
          <a:p>
            <a:endParaRPr lang="en-US" sz="1350" dirty="0"/>
          </a:p>
          <a:p>
            <a:pPr algn="ctr"/>
            <a:r>
              <a:rPr lang="en-US" sz="1400" b="1" dirty="0"/>
              <a:t>You do what you do best – let others do what they do best…..</a:t>
            </a:r>
          </a:p>
          <a:p>
            <a:pPr algn="ctr"/>
            <a:endParaRPr lang="en-US" sz="1400" b="1" dirty="0"/>
          </a:p>
          <a:p>
            <a:endParaRPr lang="en-US" sz="1400" dirty="0"/>
          </a:p>
          <a:p>
            <a:endParaRPr lang="en-US" sz="1350" dirty="0"/>
          </a:p>
        </p:txBody>
      </p:sp>
      <p:sp>
        <p:nvSpPr>
          <p:cNvPr id="5" name="Rectangle: Rounded Corners 4">
            <a:extLst>
              <a:ext uri="{FF2B5EF4-FFF2-40B4-BE49-F238E27FC236}">
                <a16:creationId xmlns:a16="http://schemas.microsoft.com/office/drawing/2014/main" id="{533A440A-84EA-43BF-93AF-A2B119BE1F25}"/>
              </a:ext>
            </a:extLst>
          </p:cNvPr>
          <p:cNvSpPr/>
          <p:nvPr/>
        </p:nvSpPr>
        <p:spPr>
          <a:xfrm>
            <a:off x="1566677" y="3809478"/>
            <a:ext cx="1790299" cy="514872"/>
          </a:xfrm>
          <a:prstGeom prst="roundRect">
            <a:avLst/>
          </a:prstGeom>
          <a:solidFill>
            <a:srgbClr val="F15C50"/>
          </a:solidFill>
          <a:ln>
            <a:solidFill>
              <a:srgbClr val="F15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Credit/AR Management </a:t>
            </a:r>
          </a:p>
        </p:txBody>
      </p:sp>
      <p:sp>
        <p:nvSpPr>
          <p:cNvPr id="6" name="Rectangle: Rounded Corners 5">
            <a:extLst>
              <a:ext uri="{FF2B5EF4-FFF2-40B4-BE49-F238E27FC236}">
                <a16:creationId xmlns:a16="http://schemas.microsoft.com/office/drawing/2014/main" id="{FE8B0287-6716-40BA-8606-AF3F435C7C59}"/>
              </a:ext>
            </a:extLst>
          </p:cNvPr>
          <p:cNvSpPr/>
          <p:nvPr/>
        </p:nvSpPr>
        <p:spPr>
          <a:xfrm>
            <a:off x="3633471" y="3809478"/>
            <a:ext cx="1790299" cy="514872"/>
          </a:xfrm>
          <a:prstGeom prst="roundRect">
            <a:avLst/>
          </a:prstGeom>
          <a:solidFill>
            <a:srgbClr val="F15C50"/>
          </a:solidFill>
          <a:ln>
            <a:solidFill>
              <a:srgbClr val="F15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Payroll Processing</a:t>
            </a:r>
          </a:p>
        </p:txBody>
      </p:sp>
      <p:sp>
        <p:nvSpPr>
          <p:cNvPr id="7" name="Rectangle: Rounded Corners 6">
            <a:extLst>
              <a:ext uri="{FF2B5EF4-FFF2-40B4-BE49-F238E27FC236}">
                <a16:creationId xmlns:a16="http://schemas.microsoft.com/office/drawing/2014/main" id="{6A3391EF-5433-4CBC-AEC4-1AED0C01D894}"/>
              </a:ext>
            </a:extLst>
          </p:cNvPr>
          <p:cNvSpPr/>
          <p:nvPr/>
        </p:nvSpPr>
        <p:spPr>
          <a:xfrm>
            <a:off x="5700264" y="3809477"/>
            <a:ext cx="1790299" cy="514872"/>
          </a:xfrm>
          <a:prstGeom prst="roundRect">
            <a:avLst/>
          </a:prstGeom>
          <a:solidFill>
            <a:srgbClr val="F15C50"/>
          </a:solidFill>
          <a:ln>
            <a:solidFill>
              <a:srgbClr val="F15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HR Compliance</a:t>
            </a:r>
          </a:p>
        </p:txBody>
      </p:sp>
    </p:spTree>
    <p:extLst>
      <p:ext uri="{BB962C8B-B14F-4D97-AF65-F5344CB8AC3E}">
        <p14:creationId xmlns:p14="http://schemas.microsoft.com/office/powerpoint/2010/main" val="348203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drawing&#10;&#10;Description automatically generated">
            <a:extLst>
              <a:ext uri="{FF2B5EF4-FFF2-40B4-BE49-F238E27FC236}">
                <a16:creationId xmlns:a16="http://schemas.microsoft.com/office/drawing/2014/main" id="{F98AE2EE-F6B5-40E6-BE45-072CA8F25753}"/>
              </a:ext>
            </a:extLst>
          </p:cNvPr>
          <p:cNvPicPr>
            <a:picLocks noChangeAspect="1"/>
          </p:cNvPicPr>
          <p:nvPr/>
        </p:nvPicPr>
        <p:blipFill rotWithShape="1">
          <a:blip r:embed="rId3">
            <a:extLst>
              <a:ext uri="{28A0092B-C50C-407E-A947-70E740481C1C}">
                <a14:useLocalDpi xmlns:a14="http://schemas.microsoft.com/office/drawing/2010/main" val="0"/>
              </a:ext>
            </a:extLst>
          </a:blip>
          <a:srcRect t="15805" b="19931"/>
          <a:stretch/>
        </p:blipFill>
        <p:spPr>
          <a:xfrm>
            <a:off x="2614704" y="883921"/>
            <a:ext cx="3914592" cy="1737359"/>
          </a:xfrm>
          <a:prstGeom prst="rect">
            <a:avLst/>
          </a:prstGeom>
        </p:spPr>
      </p:pic>
      <p:sp>
        <p:nvSpPr>
          <p:cNvPr id="7" name="TextBox 6">
            <a:extLst>
              <a:ext uri="{FF2B5EF4-FFF2-40B4-BE49-F238E27FC236}">
                <a16:creationId xmlns:a16="http://schemas.microsoft.com/office/drawing/2014/main" id="{C0C08B22-7B8B-4473-8AB7-24BBEBB73393}"/>
              </a:ext>
            </a:extLst>
          </p:cNvPr>
          <p:cNvSpPr txBox="1"/>
          <p:nvPr/>
        </p:nvSpPr>
        <p:spPr>
          <a:xfrm>
            <a:off x="563881" y="2621280"/>
            <a:ext cx="7986600" cy="3290131"/>
          </a:xfrm>
          <a:prstGeom prst="rect">
            <a:avLst/>
          </a:prstGeom>
          <a:noFill/>
        </p:spPr>
        <p:txBody>
          <a:bodyPr wrap="square" rtlCol="0">
            <a:spAutoFit/>
          </a:bodyPr>
          <a:lstStyle/>
          <a:p>
            <a:pPr algn="ctr"/>
            <a:r>
              <a:rPr lang="en-US" sz="2800" dirty="0">
                <a:solidFill>
                  <a:srgbClr val="354352"/>
                </a:solidFill>
                <a:latin typeface="DINPro-Bold" panose="020B0804020101020102" pitchFamily="34" charset="0"/>
                <a:cs typeface="DINPro-Bold" panose="020B0804020101020102" pitchFamily="34" charset="0"/>
              </a:rPr>
              <a:t>THANK YOU for attending 2Q Reality Check </a:t>
            </a:r>
          </a:p>
          <a:p>
            <a:pPr algn="ctr"/>
            <a:endParaRPr lang="en-US" sz="2800" dirty="0">
              <a:solidFill>
                <a:srgbClr val="354352"/>
              </a:solidFill>
              <a:latin typeface="DINPro-Bold" panose="020B0804020101020102" pitchFamily="34" charset="0"/>
              <a:cs typeface="DINPro-Bold" panose="020B0804020101020102" pitchFamily="34" charset="0"/>
            </a:endParaRPr>
          </a:p>
          <a:p>
            <a:pPr marL="342900" indent="-228600" algn="ctr" defTabSz="914400">
              <a:lnSpc>
                <a:spcPct val="90000"/>
              </a:lnSpc>
              <a:spcAft>
                <a:spcPts val="600"/>
              </a:spcAft>
              <a:buFont typeface="Arial" panose="020B0604020202020204" pitchFamily="34" charset="0"/>
              <a:buChar char="•"/>
            </a:pPr>
            <a:r>
              <a:rPr lang="en-US" sz="2400" dirty="0"/>
              <a:t>What is your Growth Strategy?</a:t>
            </a:r>
          </a:p>
          <a:p>
            <a:pPr marL="342900" indent="-228600" algn="ctr" defTabSz="914400">
              <a:lnSpc>
                <a:spcPct val="90000"/>
              </a:lnSpc>
              <a:spcAft>
                <a:spcPts val="600"/>
              </a:spcAft>
              <a:buFont typeface="Arial" panose="020B0604020202020204" pitchFamily="34" charset="0"/>
              <a:buChar char="•"/>
            </a:pPr>
            <a:r>
              <a:rPr lang="en-US" sz="2400" dirty="0"/>
              <a:t>Is your business positioned for growth?</a:t>
            </a:r>
          </a:p>
          <a:p>
            <a:pPr marL="342900" indent="-228600" algn="ctr" defTabSz="914400">
              <a:lnSpc>
                <a:spcPct val="90000"/>
              </a:lnSpc>
              <a:spcAft>
                <a:spcPts val="600"/>
              </a:spcAft>
              <a:buFont typeface="Arial" panose="020B0604020202020204" pitchFamily="34" charset="0"/>
              <a:buChar char="•"/>
            </a:pPr>
            <a:r>
              <a:rPr lang="en-US" sz="2400" dirty="0"/>
              <a:t>Are you working on the business instead of in the business?</a:t>
            </a:r>
          </a:p>
          <a:p>
            <a:pPr algn="ctr"/>
            <a:endParaRPr lang="en-US" sz="3600" dirty="0">
              <a:solidFill>
                <a:srgbClr val="354352"/>
              </a:solidFill>
              <a:latin typeface="DINPro-Bold" panose="020B0804020101020102" pitchFamily="34" charset="0"/>
              <a:cs typeface="DINPro-Bold" panose="020B0804020101020102" pitchFamily="34" charset="0"/>
            </a:endParaRPr>
          </a:p>
          <a:p>
            <a:pPr algn="ctr"/>
            <a:r>
              <a:rPr lang="en-US" sz="3600" dirty="0">
                <a:solidFill>
                  <a:srgbClr val="354352"/>
                </a:solidFill>
                <a:latin typeface="DINPro-Bold" panose="020B0804020101020102" pitchFamily="34" charset="0"/>
                <a:cs typeface="DINPro-Bold" panose="020B0804020101020102" pitchFamily="34" charset="0"/>
              </a:rPr>
              <a:t>QUESTIONS?</a:t>
            </a:r>
          </a:p>
        </p:txBody>
      </p:sp>
    </p:spTree>
    <p:extLst>
      <p:ext uri="{BB962C8B-B14F-4D97-AF65-F5344CB8AC3E}">
        <p14:creationId xmlns:p14="http://schemas.microsoft.com/office/powerpoint/2010/main" val="320165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2191F1-D6B1-4382-91C2-B5068D427AFE}"/>
              </a:ext>
            </a:extLst>
          </p:cNvPr>
          <p:cNvSpPr txBox="1">
            <a:spLocks/>
          </p:cNvSpPr>
          <p:nvPr/>
        </p:nvSpPr>
        <p:spPr>
          <a:xfrm>
            <a:off x="628650" y="1025541"/>
            <a:ext cx="7886700" cy="99417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We’ve Got Your Back… Office Support</a:t>
            </a:r>
          </a:p>
        </p:txBody>
      </p:sp>
      <p:sp>
        <p:nvSpPr>
          <p:cNvPr id="2" name="Title 1">
            <a:extLst>
              <a:ext uri="{FF2B5EF4-FFF2-40B4-BE49-F238E27FC236}">
                <a16:creationId xmlns:a16="http://schemas.microsoft.com/office/drawing/2014/main" id="{7165AB5B-1A31-4FC2-B72C-CE9A03F65B7D}"/>
              </a:ext>
            </a:extLst>
          </p:cNvPr>
          <p:cNvSpPr txBox="1">
            <a:spLocks/>
          </p:cNvSpPr>
          <p:nvPr/>
        </p:nvSpPr>
        <p:spPr>
          <a:xfrm>
            <a:off x="735610" y="1895388"/>
            <a:ext cx="2935622" cy="57697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Payroll Funding</a:t>
            </a:r>
          </a:p>
        </p:txBody>
      </p:sp>
      <p:sp>
        <p:nvSpPr>
          <p:cNvPr id="3" name="Title 1">
            <a:extLst>
              <a:ext uri="{FF2B5EF4-FFF2-40B4-BE49-F238E27FC236}">
                <a16:creationId xmlns:a16="http://schemas.microsoft.com/office/drawing/2014/main" id="{B628DC28-EF78-463C-AE3D-6EDE9CA7284D}"/>
              </a:ext>
            </a:extLst>
          </p:cNvPr>
          <p:cNvSpPr txBox="1">
            <a:spLocks/>
          </p:cNvSpPr>
          <p:nvPr/>
        </p:nvSpPr>
        <p:spPr>
          <a:xfrm>
            <a:off x="3211149" y="1895387"/>
            <a:ext cx="2935622" cy="57697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Payroll Processing</a:t>
            </a:r>
          </a:p>
        </p:txBody>
      </p:sp>
      <p:sp>
        <p:nvSpPr>
          <p:cNvPr id="4" name="Title 1">
            <a:extLst>
              <a:ext uri="{FF2B5EF4-FFF2-40B4-BE49-F238E27FC236}">
                <a16:creationId xmlns:a16="http://schemas.microsoft.com/office/drawing/2014/main" id="{34789474-5BB3-4C23-8464-3976B96CEE2A}"/>
              </a:ext>
            </a:extLst>
          </p:cNvPr>
          <p:cNvSpPr txBox="1">
            <a:spLocks/>
          </p:cNvSpPr>
          <p:nvPr/>
        </p:nvSpPr>
        <p:spPr>
          <a:xfrm>
            <a:off x="5718676" y="1895389"/>
            <a:ext cx="2935622" cy="57697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Staffing Software</a:t>
            </a:r>
          </a:p>
        </p:txBody>
      </p:sp>
      <p:pic>
        <p:nvPicPr>
          <p:cNvPr id="12" name="Picture 11" descr="A picture containing drawing&#10;&#10;Description automatically generated">
            <a:extLst>
              <a:ext uri="{FF2B5EF4-FFF2-40B4-BE49-F238E27FC236}">
                <a16:creationId xmlns:a16="http://schemas.microsoft.com/office/drawing/2014/main" id="{9EF344A6-52F5-4040-B2F2-F976DBCDD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54" y="2035487"/>
            <a:ext cx="436872" cy="436872"/>
          </a:xfrm>
          <a:prstGeom prst="rect">
            <a:avLst/>
          </a:prstGeom>
        </p:spPr>
      </p:pic>
      <p:sp>
        <p:nvSpPr>
          <p:cNvPr id="18" name="Title 1">
            <a:extLst>
              <a:ext uri="{FF2B5EF4-FFF2-40B4-BE49-F238E27FC236}">
                <a16:creationId xmlns:a16="http://schemas.microsoft.com/office/drawing/2014/main" id="{5D879E6F-AF50-461A-8434-359C06FB7788}"/>
              </a:ext>
            </a:extLst>
          </p:cNvPr>
          <p:cNvSpPr txBox="1">
            <a:spLocks/>
          </p:cNvSpPr>
          <p:nvPr/>
        </p:nvSpPr>
        <p:spPr>
          <a:xfrm>
            <a:off x="1478071" y="2644170"/>
            <a:ext cx="6162805" cy="464542"/>
          </a:xfrm>
          <a:prstGeom prst="rect">
            <a:avLst/>
          </a:prstGeom>
        </p:spPr>
        <p:txBody>
          <a:bodyPr vert="horz" lIns="68580" tIns="34290" rIns="68580" bIns="3429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For more information contact - </a:t>
            </a:r>
            <a:r>
              <a:rPr lang="en-US" sz="2400" dirty="0">
                <a:solidFill>
                  <a:srgbClr val="F15B50"/>
                </a:solidFill>
              </a:rPr>
              <a:t>Sheri Tischer or Michael Holland</a:t>
            </a:r>
          </a:p>
          <a:p>
            <a:r>
              <a:rPr lang="en-US" sz="2400" dirty="0">
                <a:solidFill>
                  <a:srgbClr val="F15B50"/>
                </a:solidFill>
              </a:rPr>
              <a:t> </a:t>
            </a:r>
          </a:p>
        </p:txBody>
      </p:sp>
      <p:sp>
        <p:nvSpPr>
          <p:cNvPr id="22" name="Title 1">
            <a:extLst>
              <a:ext uri="{FF2B5EF4-FFF2-40B4-BE49-F238E27FC236}">
                <a16:creationId xmlns:a16="http://schemas.microsoft.com/office/drawing/2014/main" id="{9A23728C-5EE1-4AFF-9423-CF3A91C2C004}"/>
              </a:ext>
            </a:extLst>
          </p:cNvPr>
          <p:cNvSpPr txBox="1">
            <a:spLocks/>
          </p:cNvSpPr>
          <p:nvPr/>
        </p:nvSpPr>
        <p:spPr>
          <a:xfrm>
            <a:off x="1998940" y="4248834"/>
            <a:ext cx="5146123" cy="464542"/>
          </a:xfrm>
          <a:prstGeom prst="rect">
            <a:avLst/>
          </a:prstGeom>
        </p:spPr>
        <p:txBody>
          <a:bodyPr vert="horz" lIns="68580" tIns="34290" rIns="68580" bIns="3429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r>
              <a:rPr lang="en-US" sz="6400" b="1" dirty="0"/>
              <a:t>952.656.3492</a:t>
            </a:r>
          </a:p>
          <a:p>
            <a:r>
              <a:rPr lang="en-US" sz="6400" dirty="0">
                <a:solidFill>
                  <a:srgbClr val="F15B50"/>
                </a:solidFill>
                <a:hlinkClick r:id="rId4"/>
              </a:rPr>
              <a:t>stischer@tcicapital.com</a:t>
            </a:r>
            <a:endParaRPr lang="en-US" sz="6400" dirty="0">
              <a:solidFill>
                <a:srgbClr val="F15B50"/>
              </a:solidFill>
            </a:endParaRPr>
          </a:p>
          <a:p>
            <a:endParaRPr lang="en-US" sz="6400" dirty="0">
              <a:solidFill>
                <a:srgbClr val="F15B50"/>
              </a:solidFill>
            </a:endParaRPr>
          </a:p>
          <a:p>
            <a:r>
              <a:rPr lang="en-US" sz="6400" b="1" dirty="0"/>
              <a:t>952.656.3478</a:t>
            </a:r>
          </a:p>
          <a:p>
            <a:r>
              <a:rPr lang="en-US" sz="6400" dirty="0">
                <a:solidFill>
                  <a:srgbClr val="F15B50"/>
                </a:solidFill>
                <a:hlinkClick r:id="rId5"/>
              </a:rPr>
              <a:t>mholland@tcicapital.com</a:t>
            </a:r>
            <a:endParaRPr lang="en-US" sz="6400" dirty="0">
              <a:solidFill>
                <a:srgbClr val="F15B50"/>
              </a:solidFill>
            </a:endParaRPr>
          </a:p>
          <a:p>
            <a:endParaRPr lang="en-US" sz="9600" dirty="0">
              <a:solidFill>
                <a:srgbClr val="F15B50"/>
              </a:solidFill>
            </a:endParaRPr>
          </a:p>
          <a:p>
            <a:endParaRPr lang="en-US" sz="10800" dirty="0">
              <a:solidFill>
                <a:srgbClr val="F15B50"/>
              </a:solidFill>
            </a:endParaRPr>
          </a:p>
          <a:p>
            <a:r>
              <a:rPr lang="en-US" sz="9600" dirty="0">
                <a:solidFill>
                  <a:srgbClr val="F15B50"/>
                </a:solidFill>
              </a:rPr>
              <a:t>www.tcicapital.com</a:t>
            </a:r>
          </a:p>
          <a:p>
            <a:endParaRPr lang="en-US" sz="2400" dirty="0">
              <a:solidFill>
                <a:srgbClr val="F15B50"/>
              </a:solidFill>
            </a:endParaRPr>
          </a:p>
          <a:p>
            <a:endParaRPr lang="en-US" sz="2400" dirty="0">
              <a:solidFill>
                <a:srgbClr val="F15B50"/>
              </a:solidFill>
            </a:endParaRPr>
          </a:p>
        </p:txBody>
      </p:sp>
      <p:sp>
        <p:nvSpPr>
          <p:cNvPr id="5" name="TextBox 4">
            <a:extLst>
              <a:ext uri="{FF2B5EF4-FFF2-40B4-BE49-F238E27FC236}">
                <a16:creationId xmlns:a16="http://schemas.microsoft.com/office/drawing/2014/main" id="{68E838C0-867C-4AF5-A96C-E4FB71E74EDE}"/>
              </a:ext>
            </a:extLst>
          </p:cNvPr>
          <p:cNvSpPr txBox="1"/>
          <p:nvPr/>
        </p:nvSpPr>
        <p:spPr>
          <a:xfrm>
            <a:off x="417613" y="4942223"/>
            <a:ext cx="1767980" cy="300082"/>
          </a:xfrm>
          <a:prstGeom prst="rect">
            <a:avLst/>
          </a:prstGeom>
          <a:noFill/>
        </p:spPr>
        <p:txBody>
          <a:bodyPr wrap="square" rtlCol="0">
            <a:spAutoFit/>
          </a:bodyPr>
          <a:lstStyle/>
          <a:p>
            <a:r>
              <a:rPr lang="en-US" sz="1350" dirty="0"/>
              <a:t>Proud members of:</a:t>
            </a:r>
          </a:p>
        </p:txBody>
      </p:sp>
      <p:pic>
        <p:nvPicPr>
          <p:cNvPr id="7" name="Picture 6" descr="A picture containing drawing&#10;&#10;Description automatically generated">
            <a:extLst>
              <a:ext uri="{FF2B5EF4-FFF2-40B4-BE49-F238E27FC236}">
                <a16:creationId xmlns:a16="http://schemas.microsoft.com/office/drawing/2014/main" id="{802F651F-DA91-44E7-AB74-F2777F1320D3}"/>
              </a:ext>
            </a:extLst>
          </p:cNvPr>
          <p:cNvPicPr>
            <a:picLocks noChangeAspect="1"/>
          </p:cNvPicPr>
          <p:nvPr/>
        </p:nvPicPr>
        <p:blipFill rotWithShape="1">
          <a:blip r:embed="rId6">
            <a:extLst>
              <a:ext uri="{28A0092B-C50C-407E-A947-70E740481C1C}">
                <a14:useLocalDpi xmlns:a14="http://schemas.microsoft.com/office/drawing/2010/main" val="0"/>
              </a:ext>
            </a:extLst>
          </a:blip>
          <a:srcRect b="20504"/>
          <a:stretch/>
        </p:blipFill>
        <p:spPr>
          <a:xfrm>
            <a:off x="317058" y="5183869"/>
            <a:ext cx="2693122" cy="594104"/>
          </a:xfrm>
          <a:prstGeom prst="rect">
            <a:avLst/>
          </a:prstGeom>
        </p:spPr>
      </p:pic>
      <p:pic>
        <p:nvPicPr>
          <p:cNvPr id="10" name="Picture 9" descr="A drawing of a person&#10;&#10;Description automatically generated">
            <a:extLst>
              <a:ext uri="{FF2B5EF4-FFF2-40B4-BE49-F238E27FC236}">
                <a16:creationId xmlns:a16="http://schemas.microsoft.com/office/drawing/2014/main" id="{AA291593-EAF7-4064-A2B2-51C5D3596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6055" y="5313432"/>
            <a:ext cx="1097719" cy="464542"/>
          </a:xfrm>
          <a:prstGeom prst="rect">
            <a:avLst/>
          </a:prstGeom>
        </p:spPr>
      </p:pic>
      <p:pic>
        <p:nvPicPr>
          <p:cNvPr id="13" name="Picture 12" descr="A drawing of a face&#10;&#10;Description automatically generated">
            <a:extLst>
              <a:ext uri="{FF2B5EF4-FFF2-40B4-BE49-F238E27FC236}">
                <a16:creationId xmlns:a16="http://schemas.microsoft.com/office/drawing/2014/main" id="{0B183692-332F-4D4E-A6F1-C9BB88B6FE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5524" y="5238097"/>
            <a:ext cx="1079753" cy="539876"/>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DEC9ED26-AC03-4B1F-B196-A9720FC54A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2497" y="5346881"/>
            <a:ext cx="1350808" cy="39764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CDD59377-7EEF-4109-AFA2-9F197545F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126" y="2037851"/>
            <a:ext cx="436872" cy="436872"/>
          </a:xfrm>
          <a:prstGeom prst="rect">
            <a:avLst/>
          </a:prstGeom>
        </p:spPr>
      </p:pic>
      <p:pic>
        <p:nvPicPr>
          <p:cNvPr id="11" name="Picture 10">
            <a:extLst>
              <a:ext uri="{FF2B5EF4-FFF2-40B4-BE49-F238E27FC236}">
                <a16:creationId xmlns:a16="http://schemas.microsoft.com/office/drawing/2014/main" id="{A0B6DE0F-799F-4FBF-800E-836F602C56F8}"/>
              </a:ext>
            </a:extLst>
          </p:cNvPr>
          <p:cNvPicPr>
            <a:picLocks noChangeAspect="1"/>
          </p:cNvPicPr>
          <p:nvPr/>
        </p:nvPicPr>
        <p:blipFill>
          <a:blip r:embed="rId10"/>
          <a:stretch>
            <a:fillRect/>
          </a:stretch>
        </p:blipFill>
        <p:spPr>
          <a:xfrm>
            <a:off x="5775202" y="2042539"/>
            <a:ext cx="438950" cy="438950"/>
          </a:xfrm>
          <a:prstGeom prst="rect">
            <a:avLst/>
          </a:prstGeom>
        </p:spPr>
      </p:pic>
    </p:spTree>
    <p:extLst>
      <p:ext uri="{BB962C8B-B14F-4D97-AF65-F5344CB8AC3E}">
        <p14:creationId xmlns:p14="http://schemas.microsoft.com/office/powerpoint/2010/main" val="359771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DEE4D10-7A24-4B5C-B49F-E4305A9E5AAB}"/>
              </a:ext>
            </a:extLst>
          </p:cNvPr>
          <p:cNvSpPr>
            <a:spLocks noGrp="1"/>
          </p:cNvSpPr>
          <p:nvPr>
            <p:ph type="ctrTitle"/>
          </p:nvPr>
        </p:nvSpPr>
        <p:spPr>
          <a:xfrm>
            <a:off x="965199" y="1204109"/>
            <a:ext cx="7517548" cy="857894"/>
          </a:xfrm>
        </p:spPr>
        <p:txBody>
          <a:bodyPr vert="horz" lIns="91440" tIns="45720" rIns="91440" bIns="45720" rtlCol="0" anchor="ctr">
            <a:normAutofit/>
          </a:bodyPr>
          <a:lstStyle/>
          <a:p>
            <a:pPr algn="l"/>
            <a:r>
              <a:rPr lang="en-US" sz="2700" b="1" kern="1200">
                <a:solidFill>
                  <a:srgbClr val="FFFFFF"/>
                </a:solidFill>
                <a:latin typeface="+mj-lt"/>
                <a:ea typeface="+mj-ea"/>
                <a:cs typeface="+mj-cs"/>
              </a:rPr>
              <a:t>Are you on track to reach your 2021 growth goal? </a:t>
            </a:r>
            <a:br>
              <a:rPr lang="en-US" sz="2700" b="1" kern="1200">
                <a:solidFill>
                  <a:srgbClr val="FFFFFF"/>
                </a:solidFill>
                <a:latin typeface="+mj-lt"/>
                <a:ea typeface="+mj-ea"/>
                <a:cs typeface="+mj-cs"/>
              </a:rPr>
            </a:br>
            <a:r>
              <a:rPr lang="en-US" sz="2700" b="1" kern="1200">
                <a:solidFill>
                  <a:srgbClr val="FFFFFF"/>
                </a:solidFill>
                <a:latin typeface="+mj-lt"/>
                <a:ea typeface="+mj-ea"/>
                <a:cs typeface="+mj-cs"/>
              </a:rPr>
              <a:t>Now is the time to make meaningful adjustments</a:t>
            </a:r>
            <a:endParaRPr lang="en-US" sz="27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00DA2259-3906-0642-A409-8BED1D35E93E}"/>
              </a:ext>
            </a:extLst>
          </p:cNvPr>
          <p:cNvSpPr txBox="1"/>
          <p:nvPr/>
        </p:nvSpPr>
        <p:spPr>
          <a:xfrm>
            <a:off x="723900" y="2823100"/>
            <a:ext cx="4210484" cy="2959364"/>
          </a:xfrm>
          <a:prstGeom prst="rect">
            <a:avLst/>
          </a:prstGeom>
        </p:spPr>
        <p:txBody>
          <a:bodyPr vert="horz" lIns="91440" tIns="45720" rIns="91440" bIns="45720" rtlCol="0">
            <a:normAutofit/>
          </a:bodyPr>
          <a:lstStyle/>
          <a:p>
            <a:pPr defTabSz="914400">
              <a:lnSpc>
                <a:spcPct val="90000"/>
              </a:lnSpc>
              <a:spcAft>
                <a:spcPts val="600"/>
              </a:spcAft>
            </a:pPr>
            <a:r>
              <a:rPr lang="en-US" sz="2000" dirty="0"/>
              <a:t>Three Questions to Ask Yourself….</a:t>
            </a:r>
          </a:p>
          <a:p>
            <a:pPr marL="342900" indent="-228600" defTabSz="914400">
              <a:lnSpc>
                <a:spcPct val="90000"/>
              </a:lnSpc>
              <a:spcAft>
                <a:spcPts val="600"/>
              </a:spcAft>
              <a:buFont typeface="Arial" panose="020B0604020202020204" pitchFamily="34" charset="0"/>
              <a:buChar char="•"/>
            </a:pPr>
            <a:r>
              <a:rPr lang="en-US" sz="2000" dirty="0"/>
              <a:t>What is your Growth Strategy?</a:t>
            </a:r>
          </a:p>
          <a:p>
            <a:pPr marL="342900" indent="-228600" defTabSz="914400">
              <a:lnSpc>
                <a:spcPct val="90000"/>
              </a:lnSpc>
              <a:spcAft>
                <a:spcPts val="600"/>
              </a:spcAft>
              <a:buFont typeface="Arial" panose="020B0604020202020204" pitchFamily="34" charset="0"/>
              <a:buChar char="•"/>
            </a:pPr>
            <a:r>
              <a:rPr lang="en-US" sz="2000" dirty="0"/>
              <a:t>Is your business positioned for growth?</a:t>
            </a:r>
          </a:p>
          <a:p>
            <a:pPr marL="342900" indent="-228600" defTabSz="914400">
              <a:lnSpc>
                <a:spcPct val="90000"/>
              </a:lnSpc>
              <a:spcAft>
                <a:spcPts val="600"/>
              </a:spcAft>
              <a:buFont typeface="Arial" panose="020B0604020202020204" pitchFamily="34" charset="0"/>
              <a:buChar char="•"/>
            </a:pPr>
            <a:r>
              <a:rPr lang="en-US" sz="2000" dirty="0"/>
              <a:t>Are you working on the business?</a:t>
            </a:r>
          </a:p>
          <a:p>
            <a:pPr marL="342900" indent="-228600" defTabSz="914400">
              <a:lnSpc>
                <a:spcPct val="90000"/>
              </a:lnSpc>
              <a:spcAft>
                <a:spcPts val="600"/>
              </a:spcAft>
              <a:buFont typeface="Arial" panose="020B0604020202020204" pitchFamily="34" charset="0"/>
              <a:buChar char="•"/>
            </a:pPr>
            <a:endParaRPr lang="en-US" sz="1400" dirty="0"/>
          </a:p>
          <a:p>
            <a:pPr marL="285750" indent="-228600" defTabSz="914400">
              <a:lnSpc>
                <a:spcPct val="90000"/>
              </a:lnSpc>
              <a:spcAft>
                <a:spcPts val="600"/>
              </a:spcAft>
              <a:buFont typeface="Arial" panose="020B0604020202020204" pitchFamily="34" charset="0"/>
              <a:buChar char="•"/>
            </a:pPr>
            <a:endParaRPr lang="en-US" sz="1400" dirty="0"/>
          </a:p>
        </p:txBody>
      </p:sp>
      <p:pic>
        <p:nvPicPr>
          <p:cNvPr id="7" name="Picture 6" descr="A picture containing text, clipart&#10;&#10;Description automatically generated">
            <a:extLst>
              <a:ext uri="{FF2B5EF4-FFF2-40B4-BE49-F238E27FC236}">
                <a16:creationId xmlns:a16="http://schemas.microsoft.com/office/drawing/2014/main" id="{6D88CB01-F4F6-46CE-A08A-33C11D45FFDC}"/>
              </a:ext>
            </a:extLst>
          </p:cNvPr>
          <p:cNvPicPr>
            <a:picLocks noChangeAspect="1"/>
          </p:cNvPicPr>
          <p:nvPr/>
        </p:nvPicPr>
        <p:blipFill rotWithShape="1">
          <a:blip r:embed="rId3">
            <a:extLst>
              <a:ext uri="{28A0092B-C50C-407E-A947-70E740481C1C}">
                <a14:useLocalDpi xmlns:a14="http://schemas.microsoft.com/office/drawing/2010/main" val="0"/>
              </a:ext>
            </a:extLst>
          </a:blip>
          <a:srcRect l="2380" r="2038"/>
          <a:stretch/>
        </p:blipFill>
        <p:spPr>
          <a:xfrm>
            <a:off x="4909351" y="2754503"/>
            <a:ext cx="4234649" cy="1628178"/>
          </a:xfrm>
          <a:prstGeom prst="rect">
            <a:avLst/>
          </a:prstGeom>
        </p:spPr>
      </p:pic>
    </p:spTree>
    <p:extLst>
      <p:ext uri="{BB962C8B-B14F-4D97-AF65-F5344CB8AC3E}">
        <p14:creationId xmlns:p14="http://schemas.microsoft.com/office/powerpoint/2010/main" val="197438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F930158D-7714-455C-915F-A1C16B96BC09}"/>
              </a:ext>
            </a:extLst>
          </p:cNvPr>
          <p:cNvPicPr>
            <a:picLocks noChangeAspect="1"/>
          </p:cNvPicPr>
          <p:nvPr/>
        </p:nvPicPr>
        <p:blipFill rotWithShape="1">
          <a:blip r:embed="rId3">
            <a:extLst>
              <a:ext uri="{28A0092B-C50C-407E-A947-70E740481C1C}">
                <a14:useLocalDpi xmlns:a14="http://schemas.microsoft.com/office/drawing/2010/main" val="0"/>
              </a:ext>
            </a:extLst>
          </a:blip>
          <a:srcRect l="14657" r="17576"/>
          <a:stretch/>
        </p:blipFill>
        <p:spPr>
          <a:xfrm>
            <a:off x="1180890" y="1990787"/>
            <a:ext cx="1875649" cy="2214155"/>
          </a:xfrm>
          <a:prstGeom prst="rect">
            <a:avLst/>
          </a:prstGeom>
        </p:spPr>
      </p:pic>
      <p:sp>
        <p:nvSpPr>
          <p:cNvPr id="4" name="TextBox 3">
            <a:extLst>
              <a:ext uri="{FF2B5EF4-FFF2-40B4-BE49-F238E27FC236}">
                <a16:creationId xmlns:a16="http://schemas.microsoft.com/office/drawing/2014/main" id="{9A67DAD9-37EF-432A-83B2-6C88E0B1B8E3}"/>
              </a:ext>
            </a:extLst>
          </p:cNvPr>
          <p:cNvSpPr txBox="1"/>
          <p:nvPr/>
        </p:nvSpPr>
        <p:spPr>
          <a:xfrm>
            <a:off x="1536619" y="4221346"/>
            <a:ext cx="6109218" cy="300082"/>
          </a:xfrm>
          <a:prstGeom prst="rect">
            <a:avLst/>
          </a:prstGeom>
          <a:noFill/>
        </p:spPr>
        <p:txBody>
          <a:bodyPr wrap="square" rtlCol="0">
            <a:spAutoFit/>
          </a:bodyPr>
          <a:lstStyle/>
          <a:p>
            <a:r>
              <a:rPr lang="en-US" sz="1350" i="1" dirty="0">
                <a:solidFill>
                  <a:srgbClr val="F25B50"/>
                </a:solidFill>
                <a:latin typeface="DIN pro"/>
                <a:cs typeface="DINPro-Bold" panose="020B0804020101020102" pitchFamily="34" charset="0"/>
              </a:rPr>
              <a:t>Sheri Tischer</a:t>
            </a:r>
          </a:p>
        </p:txBody>
      </p:sp>
      <p:sp>
        <p:nvSpPr>
          <p:cNvPr id="14" name="TextBox 13">
            <a:extLst>
              <a:ext uri="{FF2B5EF4-FFF2-40B4-BE49-F238E27FC236}">
                <a16:creationId xmlns:a16="http://schemas.microsoft.com/office/drawing/2014/main" id="{C54513F3-4AFB-462F-A074-D1D4DBFEAD01}"/>
              </a:ext>
            </a:extLst>
          </p:cNvPr>
          <p:cNvSpPr txBox="1"/>
          <p:nvPr/>
        </p:nvSpPr>
        <p:spPr>
          <a:xfrm>
            <a:off x="872629" y="4510930"/>
            <a:ext cx="2492168" cy="507831"/>
          </a:xfrm>
          <a:prstGeom prst="rect">
            <a:avLst/>
          </a:prstGeom>
          <a:noFill/>
        </p:spPr>
        <p:txBody>
          <a:bodyPr wrap="square" rtlCol="0">
            <a:spAutoFit/>
          </a:bodyPr>
          <a:lstStyle/>
          <a:p>
            <a:pPr algn="ctr"/>
            <a:r>
              <a:rPr lang="en-US" sz="1350" dirty="0">
                <a:solidFill>
                  <a:srgbClr val="495E72"/>
                </a:solidFill>
                <a:latin typeface="+mj-lt"/>
                <a:cs typeface="DINPro-Light" panose="020B0504020101010102" pitchFamily="34" charset="0"/>
              </a:rPr>
              <a:t>VP of Business Development</a:t>
            </a:r>
            <a:br>
              <a:rPr lang="en-US" sz="1350" dirty="0">
                <a:solidFill>
                  <a:srgbClr val="495E72"/>
                </a:solidFill>
                <a:latin typeface="+mj-lt"/>
                <a:cs typeface="DINPro-Light" panose="020B0504020101010102" pitchFamily="34" charset="0"/>
              </a:rPr>
            </a:br>
            <a:r>
              <a:rPr lang="en-US" sz="1350" dirty="0">
                <a:solidFill>
                  <a:srgbClr val="495E72"/>
                </a:solidFill>
                <a:latin typeface="+mj-lt"/>
                <a:cs typeface="DINPro-Light" panose="020B0504020101010102" pitchFamily="34" charset="0"/>
              </a:rPr>
              <a:t> </a:t>
            </a:r>
            <a:r>
              <a:rPr lang="en-US" sz="1350" dirty="0">
                <a:solidFill>
                  <a:srgbClr val="FF3A3A"/>
                </a:solidFill>
                <a:latin typeface="+mj-lt"/>
                <a:cs typeface="DINPro-Light" panose="020B0504020101010102" pitchFamily="34" charset="0"/>
                <a:hlinkClick r:id="rId4"/>
              </a:rPr>
              <a:t>TCI Business Capital</a:t>
            </a:r>
            <a:endParaRPr lang="en-US" sz="1350" dirty="0">
              <a:solidFill>
                <a:schemeClr val="bg2">
                  <a:lumMod val="25000"/>
                </a:schemeClr>
              </a:solidFill>
              <a:latin typeface="+mj-lt"/>
              <a:cs typeface="DINPro-Light" panose="020B0504020101010102" pitchFamily="34" charset="0"/>
            </a:endParaRPr>
          </a:p>
        </p:txBody>
      </p:sp>
      <p:sp>
        <p:nvSpPr>
          <p:cNvPr id="7" name="TextBox 6">
            <a:extLst>
              <a:ext uri="{FF2B5EF4-FFF2-40B4-BE49-F238E27FC236}">
                <a16:creationId xmlns:a16="http://schemas.microsoft.com/office/drawing/2014/main" id="{87CF942A-F797-4498-A6EC-4A82FCEACEB6}"/>
              </a:ext>
            </a:extLst>
          </p:cNvPr>
          <p:cNvSpPr txBox="1"/>
          <p:nvPr/>
        </p:nvSpPr>
        <p:spPr>
          <a:xfrm>
            <a:off x="4012443" y="1990784"/>
            <a:ext cx="4176215" cy="1938992"/>
          </a:xfrm>
          <a:prstGeom prst="rect">
            <a:avLst/>
          </a:prstGeom>
          <a:noFill/>
        </p:spPr>
        <p:txBody>
          <a:bodyPr wrap="square">
            <a:spAutoFit/>
          </a:bodyPr>
          <a:lstStyle/>
          <a:p>
            <a:pPr>
              <a:spcAft>
                <a:spcPts val="1196"/>
              </a:spcAft>
            </a:pPr>
            <a:r>
              <a:rPr lang="en-US" sz="1200" dirty="0">
                <a:solidFill>
                  <a:srgbClr val="495E72"/>
                </a:solidFill>
                <a:latin typeface="Arial" panose="020B0604020202020204" pitchFamily="34" charset="0"/>
                <a:ea typeface="Times New Roman" panose="02020603050405020304" pitchFamily="18" charset="0"/>
              </a:rPr>
              <a:t>Sheri brings to her role at </a:t>
            </a:r>
            <a:r>
              <a:rPr lang="en-US" sz="1200" u="sng" spc="56" dirty="0">
                <a:solidFill>
                  <a:srgbClr val="FF3A3A"/>
                </a:solidFill>
                <a:latin typeface="Arial" panose="020B0604020202020204" pitchFamily="34" charset="0"/>
                <a:ea typeface="Times New Roman" panose="02020603050405020304" pitchFamily="18" charset="0"/>
                <a:hlinkClick r:id="rId4"/>
              </a:rPr>
              <a:t>TCI Business Capital</a:t>
            </a:r>
            <a:r>
              <a:rPr lang="en-US" sz="1200" dirty="0">
                <a:solidFill>
                  <a:srgbClr val="495E72"/>
                </a:solidFill>
                <a:latin typeface="Arial" panose="020B0604020202020204" pitchFamily="34" charset="0"/>
                <a:ea typeface="Times New Roman" panose="02020603050405020304" pitchFamily="18" charset="0"/>
              </a:rPr>
              <a:t> over 15 years of front-line staffing experience and has an authentic passion for the industry. She is responsible for developing staffing industry partnerships and driving our payroll funding solutions throughout the nation. Sheri’s leadership experience and understanding of sales, recruiting, and operations in the staffing industry allow her to speak the language of staffing industry owners to better assist them in getting their financial needs met.  She is a member of the ASA Mentorship program and active with NAWBO-MN.  </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80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67DAD9-37EF-432A-83B2-6C88E0B1B8E3}"/>
              </a:ext>
            </a:extLst>
          </p:cNvPr>
          <p:cNvSpPr txBox="1"/>
          <p:nvPr/>
        </p:nvSpPr>
        <p:spPr>
          <a:xfrm>
            <a:off x="1536619" y="4221346"/>
            <a:ext cx="6109218" cy="300082"/>
          </a:xfrm>
          <a:prstGeom prst="rect">
            <a:avLst/>
          </a:prstGeom>
          <a:noFill/>
        </p:spPr>
        <p:txBody>
          <a:bodyPr wrap="square" rtlCol="0">
            <a:spAutoFit/>
          </a:bodyPr>
          <a:lstStyle/>
          <a:p>
            <a:r>
              <a:rPr lang="en-US" sz="1350" i="1">
                <a:solidFill>
                  <a:srgbClr val="F25B50"/>
                </a:solidFill>
                <a:latin typeface="DIN pro"/>
                <a:cs typeface="DINPro-Bold" panose="020B0804020101020102" pitchFamily="34" charset="0"/>
              </a:rPr>
              <a:t>Michael Holland</a:t>
            </a:r>
          </a:p>
        </p:txBody>
      </p:sp>
      <p:sp>
        <p:nvSpPr>
          <p:cNvPr id="14" name="TextBox 13">
            <a:extLst>
              <a:ext uri="{FF2B5EF4-FFF2-40B4-BE49-F238E27FC236}">
                <a16:creationId xmlns:a16="http://schemas.microsoft.com/office/drawing/2014/main" id="{C54513F3-4AFB-462F-A074-D1D4DBFEAD01}"/>
              </a:ext>
            </a:extLst>
          </p:cNvPr>
          <p:cNvSpPr txBox="1"/>
          <p:nvPr/>
        </p:nvSpPr>
        <p:spPr>
          <a:xfrm>
            <a:off x="872629" y="4510930"/>
            <a:ext cx="2492168" cy="507831"/>
          </a:xfrm>
          <a:prstGeom prst="rect">
            <a:avLst/>
          </a:prstGeom>
          <a:noFill/>
        </p:spPr>
        <p:txBody>
          <a:bodyPr wrap="square" rtlCol="0">
            <a:spAutoFit/>
          </a:bodyPr>
          <a:lstStyle/>
          <a:p>
            <a:pPr algn="ctr"/>
            <a:r>
              <a:rPr lang="en-US" sz="1350">
                <a:solidFill>
                  <a:srgbClr val="495E72"/>
                </a:solidFill>
                <a:latin typeface="+mj-lt"/>
                <a:cs typeface="DINPro-Light" panose="020B0504020101010102" pitchFamily="34" charset="0"/>
              </a:rPr>
              <a:t>Sr. VP Sales and Strategic Alliance</a:t>
            </a:r>
            <a:br>
              <a:rPr lang="en-US" sz="1350">
                <a:solidFill>
                  <a:srgbClr val="495E72"/>
                </a:solidFill>
                <a:latin typeface="+mj-lt"/>
                <a:cs typeface="DINPro-Light" panose="020B0504020101010102" pitchFamily="34" charset="0"/>
              </a:rPr>
            </a:br>
            <a:r>
              <a:rPr lang="en-US" sz="1350">
                <a:solidFill>
                  <a:srgbClr val="495E72"/>
                </a:solidFill>
                <a:latin typeface="+mj-lt"/>
                <a:cs typeface="DINPro-Light" panose="020B0504020101010102" pitchFamily="34" charset="0"/>
              </a:rPr>
              <a:t> </a:t>
            </a:r>
            <a:r>
              <a:rPr lang="en-US" sz="1350">
                <a:solidFill>
                  <a:srgbClr val="FF3A3A"/>
                </a:solidFill>
                <a:latin typeface="+mj-lt"/>
                <a:cs typeface="DINPro-Light" panose="020B0504020101010102" pitchFamily="34" charset="0"/>
                <a:hlinkClick r:id="rId3"/>
              </a:rPr>
              <a:t>TCI Business Capital</a:t>
            </a:r>
            <a:endParaRPr lang="en-US" sz="1350">
              <a:solidFill>
                <a:schemeClr val="bg2">
                  <a:lumMod val="25000"/>
                </a:schemeClr>
              </a:solidFill>
              <a:latin typeface="+mj-lt"/>
              <a:cs typeface="DINPro-Light" panose="020B0504020101010102" pitchFamily="34" charset="0"/>
            </a:endParaRPr>
          </a:p>
        </p:txBody>
      </p:sp>
      <p:sp>
        <p:nvSpPr>
          <p:cNvPr id="7" name="TextBox 6">
            <a:extLst>
              <a:ext uri="{FF2B5EF4-FFF2-40B4-BE49-F238E27FC236}">
                <a16:creationId xmlns:a16="http://schemas.microsoft.com/office/drawing/2014/main" id="{87CF942A-F797-4498-A6EC-4A82FCEACEB6}"/>
              </a:ext>
            </a:extLst>
          </p:cNvPr>
          <p:cNvSpPr txBox="1"/>
          <p:nvPr/>
        </p:nvSpPr>
        <p:spPr>
          <a:xfrm>
            <a:off x="3971500" y="2085548"/>
            <a:ext cx="3674339" cy="1938992"/>
          </a:xfrm>
          <a:prstGeom prst="rect">
            <a:avLst/>
          </a:prstGeom>
          <a:noFill/>
        </p:spPr>
        <p:txBody>
          <a:bodyPr wrap="square">
            <a:spAutoFit/>
          </a:bodyPr>
          <a:lstStyle/>
          <a:p>
            <a:pPr>
              <a:spcAft>
                <a:spcPts val="1196"/>
              </a:spcAft>
            </a:pPr>
            <a:r>
              <a:rPr lang="en-US" sz="1200" dirty="0">
                <a:solidFill>
                  <a:schemeClr val="tx2">
                    <a:lumMod val="75000"/>
                  </a:schemeClr>
                </a:solidFill>
                <a:latin typeface="Arial" panose="020B0604020202020204" pitchFamily="34" charset="0"/>
                <a:cs typeface="Arial" panose="020B0604020202020204" pitchFamily="34" charset="0"/>
              </a:rPr>
              <a:t>Michael has over 35 years of sales and sales management experience in both large and small organizations, emphasizing improving sales. He has a unique blend of sales and operational experience in leading organizations to grow their business by implementing the best practices that separate high-performing organizations from their peers'. Michael's responsibilities include managing a sales organization and supporting TCI's Strategic Alliance initiatives </a:t>
            </a:r>
            <a:endParaRPr lang="en-US" sz="12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A person smiling for the camera&#10;&#10;Description automatically generated with low confidence">
            <a:extLst>
              <a:ext uri="{FF2B5EF4-FFF2-40B4-BE49-F238E27FC236}">
                <a16:creationId xmlns:a16="http://schemas.microsoft.com/office/drawing/2014/main" id="{EDE39642-09C6-4B2E-89F3-00C5200F9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535" y="2085549"/>
            <a:ext cx="1955042" cy="208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E4D10-7A24-4B5C-B49F-E4305A9E5AAB}"/>
              </a:ext>
            </a:extLst>
          </p:cNvPr>
          <p:cNvSpPr>
            <a:spLocks noGrp="1"/>
          </p:cNvSpPr>
          <p:nvPr>
            <p:ph type="ctrTitle"/>
          </p:nvPr>
        </p:nvSpPr>
        <p:spPr>
          <a:xfrm>
            <a:off x="409146" y="1855588"/>
            <a:ext cx="8110331" cy="964687"/>
          </a:xfrm>
        </p:spPr>
        <p:txBody>
          <a:bodyPr>
            <a:normAutofit/>
          </a:bodyPr>
          <a:lstStyle/>
          <a:p>
            <a:r>
              <a:rPr lang="en-US" sz="2700" b="1" dirty="0"/>
              <a:t>What is your Growth Strategy?</a:t>
            </a:r>
            <a:endParaRPr lang="en-US" sz="2700" dirty="0"/>
          </a:p>
        </p:txBody>
      </p:sp>
      <p:sp>
        <p:nvSpPr>
          <p:cNvPr id="6" name="Rectangle 5">
            <a:extLst>
              <a:ext uri="{FF2B5EF4-FFF2-40B4-BE49-F238E27FC236}">
                <a16:creationId xmlns:a16="http://schemas.microsoft.com/office/drawing/2014/main" id="{029D9971-8313-4124-A90D-4DB213404AE1}"/>
              </a:ext>
            </a:extLst>
          </p:cNvPr>
          <p:cNvSpPr/>
          <p:nvPr/>
        </p:nvSpPr>
        <p:spPr>
          <a:xfrm>
            <a:off x="1143000" y="2983859"/>
            <a:ext cx="1528894" cy="117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Reexamine your goal</a:t>
            </a:r>
          </a:p>
        </p:txBody>
      </p:sp>
      <p:sp>
        <p:nvSpPr>
          <p:cNvPr id="7" name="Rectangle 6">
            <a:extLst>
              <a:ext uri="{FF2B5EF4-FFF2-40B4-BE49-F238E27FC236}">
                <a16:creationId xmlns:a16="http://schemas.microsoft.com/office/drawing/2014/main" id="{9784EC66-B053-4393-9C58-94B549DA60B7}"/>
              </a:ext>
            </a:extLst>
          </p:cNvPr>
          <p:cNvSpPr/>
          <p:nvPr/>
        </p:nvSpPr>
        <p:spPr>
          <a:xfrm>
            <a:off x="2856452" y="2983859"/>
            <a:ext cx="1528893" cy="117026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Do you really know your ideal client?</a:t>
            </a:r>
          </a:p>
        </p:txBody>
      </p:sp>
      <p:sp>
        <p:nvSpPr>
          <p:cNvPr id="8" name="Rectangle 7">
            <a:extLst>
              <a:ext uri="{FF2B5EF4-FFF2-40B4-BE49-F238E27FC236}">
                <a16:creationId xmlns:a16="http://schemas.microsoft.com/office/drawing/2014/main" id="{880A24FF-3259-443C-BC2D-2776F035735E}"/>
              </a:ext>
            </a:extLst>
          </p:cNvPr>
          <p:cNvSpPr/>
          <p:nvPr/>
        </p:nvSpPr>
        <p:spPr>
          <a:xfrm>
            <a:off x="4565712" y="2983859"/>
            <a:ext cx="1528894" cy="1170265"/>
          </a:xfrm>
          <a:prstGeom prst="rect">
            <a:avLst/>
          </a:prstGeom>
          <a:solidFill>
            <a:srgbClr val="F25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Are sales and recruiting trained and aligned?</a:t>
            </a:r>
          </a:p>
        </p:txBody>
      </p:sp>
      <p:sp>
        <p:nvSpPr>
          <p:cNvPr id="9" name="Rectangle 8">
            <a:extLst>
              <a:ext uri="{FF2B5EF4-FFF2-40B4-BE49-F238E27FC236}">
                <a16:creationId xmlns:a16="http://schemas.microsoft.com/office/drawing/2014/main" id="{D009A22F-E22C-4A62-9C7E-DD7EEA72D87F}"/>
              </a:ext>
            </a:extLst>
          </p:cNvPr>
          <p:cNvSpPr/>
          <p:nvPr/>
        </p:nvSpPr>
        <p:spPr>
          <a:xfrm>
            <a:off x="6283356" y="2983859"/>
            <a:ext cx="1528894" cy="11702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What differentiates you?</a:t>
            </a:r>
          </a:p>
        </p:txBody>
      </p:sp>
    </p:spTree>
    <p:extLst>
      <p:ext uri="{BB962C8B-B14F-4D97-AF65-F5344CB8AC3E}">
        <p14:creationId xmlns:p14="http://schemas.microsoft.com/office/powerpoint/2010/main" val="106256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62503-D768-49FA-BCE0-86510FD53B4D}"/>
              </a:ext>
            </a:extLst>
          </p:cNvPr>
          <p:cNvSpPr>
            <a:spLocks noGrp="1"/>
          </p:cNvSpPr>
          <p:nvPr>
            <p:ph type="subTitle" idx="1"/>
          </p:nvPr>
        </p:nvSpPr>
        <p:spPr>
          <a:xfrm>
            <a:off x="1143000" y="3657076"/>
            <a:ext cx="1528894" cy="1219724"/>
          </a:xfrm>
          <a:solidFill>
            <a:schemeClr val="tx2"/>
          </a:solidFill>
        </p:spPr>
        <p:txBody>
          <a:bodyPr anchor="ctr">
            <a:normAutofit/>
          </a:bodyPr>
          <a:lstStyle/>
          <a:p>
            <a:r>
              <a:rPr lang="en-US" sz="1350" dirty="0">
                <a:solidFill>
                  <a:schemeClr val="bg1"/>
                </a:solidFill>
              </a:rPr>
              <a:t>Your ideal client</a:t>
            </a:r>
          </a:p>
        </p:txBody>
      </p:sp>
      <p:sp>
        <p:nvSpPr>
          <p:cNvPr id="4" name="Rectangle 3">
            <a:extLst>
              <a:ext uri="{FF2B5EF4-FFF2-40B4-BE49-F238E27FC236}">
                <a16:creationId xmlns:a16="http://schemas.microsoft.com/office/drawing/2014/main" id="{4A8F0DD1-8239-476A-B037-6EEF512778C5}"/>
              </a:ext>
            </a:extLst>
          </p:cNvPr>
          <p:cNvSpPr/>
          <p:nvPr/>
        </p:nvSpPr>
        <p:spPr>
          <a:xfrm>
            <a:off x="1143000" y="1752600"/>
            <a:ext cx="1528894" cy="110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Reexamine your growth goal</a:t>
            </a:r>
          </a:p>
        </p:txBody>
      </p:sp>
      <p:sp>
        <p:nvSpPr>
          <p:cNvPr id="6" name="TextBox 5">
            <a:extLst>
              <a:ext uri="{FF2B5EF4-FFF2-40B4-BE49-F238E27FC236}">
                <a16:creationId xmlns:a16="http://schemas.microsoft.com/office/drawing/2014/main" id="{441B1DE6-B197-47A3-AFBC-AA7DCAB784AD}"/>
              </a:ext>
            </a:extLst>
          </p:cNvPr>
          <p:cNvSpPr txBox="1"/>
          <p:nvPr/>
        </p:nvSpPr>
        <p:spPr>
          <a:xfrm>
            <a:off x="2919370" y="3657076"/>
            <a:ext cx="5813150" cy="1015663"/>
          </a:xfrm>
          <a:prstGeom prst="rect">
            <a:avLst/>
          </a:prstGeom>
          <a:noFill/>
        </p:spPr>
        <p:txBody>
          <a:bodyPr wrap="square" rtlCol="0">
            <a:spAutoFit/>
          </a:bodyPr>
          <a:lstStyle/>
          <a:p>
            <a:r>
              <a:rPr lang="en-US" sz="1500" dirty="0"/>
              <a:t>*Is your ideal client clearly defined, including what makes them ideal?</a:t>
            </a:r>
          </a:p>
          <a:p>
            <a:r>
              <a:rPr lang="en-US" sz="1500" dirty="0"/>
              <a:t>*Is your ideal client clearly understood throughout your organization?</a:t>
            </a:r>
          </a:p>
          <a:p>
            <a:r>
              <a:rPr lang="en-US" sz="1500" dirty="0"/>
              <a:t>*Do 80-85% of your prospects align with your ideal client?</a:t>
            </a:r>
          </a:p>
          <a:p>
            <a:r>
              <a:rPr lang="en-US" sz="1500" dirty="0"/>
              <a:t>*Disqualifiers / what is not an ideal client and why?</a:t>
            </a:r>
          </a:p>
        </p:txBody>
      </p:sp>
      <p:sp>
        <p:nvSpPr>
          <p:cNvPr id="7" name="TextBox 6">
            <a:extLst>
              <a:ext uri="{FF2B5EF4-FFF2-40B4-BE49-F238E27FC236}">
                <a16:creationId xmlns:a16="http://schemas.microsoft.com/office/drawing/2014/main" id="{C7016997-7C58-E345-8FC4-831F050774E6}"/>
              </a:ext>
            </a:extLst>
          </p:cNvPr>
          <p:cNvSpPr txBox="1"/>
          <p:nvPr/>
        </p:nvSpPr>
        <p:spPr>
          <a:xfrm>
            <a:off x="2919370" y="1752600"/>
            <a:ext cx="5165521" cy="1015663"/>
          </a:xfrm>
          <a:prstGeom prst="rect">
            <a:avLst/>
          </a:prstGeom>
          <a:noFill/>
        </p:spPr>
        <p:txBody>
          <a:bodyPr wrap="square" rtlCol="0">
            <a:spAutoFit/>
          </a:bodyPr>
          <a:lstStyle/>
          <a:p>
            <a:r>
              <a:rPr lang="en-US" sz="1500" dirty="0"/>
              <a:t>*How was the goal established?</a:t>
            </a:r>
          </a:p>
          <a:p>
            <a:r>
              <a:rPr lang="en-US" sz="1500" dirty="0"/>
              <a:t>*What assumptions were used to determine the goal?</a:t>
            </a:r>
          </a:p>
          <a:p>
            <a:r>
              <a:rPr lang="en-US" sz="1500" dirty="0"/>
              <a:t>*What objectives and measurement were established?</a:t>
            </a:r>
          </a:p>
          <a:p>
            <a:r>
              <a:rPr lang="en-US" sz="1500" dirty="0"/>
              <a:t>*Is there alignment throughout the organization?</a:t>
            </a:r>
          </a:p>
        </p:txBody>
      </p:sp>
    </p:spTree>
    <p:extLst>
      <p:ext uri="{BB962C8B-B14F-4D97-AF65-F5344CB8AC3E}">
        <p14:creationId xmlns:p14="http://schemas.microsoft.com/office/powerpoint/2010/main" val="319888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6EA4B2-7434-4262-A437-3ACF06F4F9DB}"/>
              </a:ext>
            </a:extLst>
          </p:cNvPr>
          <p:cNvPicPr>
            <a:picLocks noChangeAspect="1"/>
          </p:cNvPicPr>
          <p:nvPr/>
        </p:nvPicPr>
        <p:blipFill>
          <a:blip r:embed="rId3"/>
          <a:stretch>
            <a:fillRect/>
          </a:stretch>
        </p:blipFill>
        <p:spPr>
          <a:xfrm>
            <a:off x="276446" y="618291"/>
            <a:ext cx="8623005" cy="5261513"/>
          </a:xfrm>
          <a:prstGeom prst="rect">
            <a:avLst/>
          </a:prstGeom>
        </p:spPr>
      </p:pic>
    </p:spTree>
    <p:extLst>
      <p:ext uri="{BB962C8B-B14F-4D97-AF65-F5344CB8AC3E}">
        <p14:creationId xmlns:p14="http://schemas.microsoft.com/office/powerpoint/2010/main" val="15571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62503-D768-49FA-BCE0-86510FD53B4D}"/>
              </a:ext>
            </a:extLst>
          </p:cNvPr>
          <p:cNvSpPr>
            <a:spLocks noGrp="1"/>
          </p:cNvSpPr>
          <p:nvPr>
            <p:ph type="subTitle" idx="1"/>
          </p:nvPr>
        </p:nvSpPr>
        <p:spPr>
          <a:xfrm>
            <a:off x="1143000" y="3753293"/>
            <a:ext cx="1528894" cy="1227550"/>
          </a:xfrm>
          <a:solidFill>
            <a:schemeClr val="tx2">
              <a:lumMod val="60000"/>
              <a:lumOff val="40000"/>
            </a:schemeClr>
          </a:solidFill>
        </p:spPr>
        <p:txBody>
          <a:bodyPr anchor="ctr">
            <a:normAutofit/>
          </a:bodyPr>
          <a:lstStyle/>
          <a:p>
            <a:endParaRPr lang="en-US" sz="1350" dirty="0">
              <a:solidFill>
                <a:schemeClr val="bg1"/>
              </a:solidFill>
            </a:endParaRPr>
          </a:p>
          <a:p>
            <a:r>
              <a:rPr lang="en-US" sz="1350" dirty="0">
                <a:solidFill>
                  <a:schemeClr val="bg1"/>
                </a:solidFill>
              </a:rPr>
              <a:t>What differentiates you?  </a:t>
            </a:r>
          </a:p>
          <a:p>
            <a:endParaRPr lang="en-US" sz="1350" dirty="0">
              <a:solidFill>
                <a:schemeClr val="bg1"/>
              </a:solidFill>
            </a:endParaRPr>
          </a:p>
        </p:txBody>
      </p:sp>
      <p:sp>
        <p:nvSpPr>
          <p:cNvPr id="4" name="Rectangle 3">
            <a:extLst>
              <a:ext uri="{FF2B5EF4-FFF2-40B4-BE49-F238E27FC236}">
                <a16:creationId xmlns:a16="http://schemas.microsoft.com/office/drawing/2014/main" id="{4A8F0DD1-8239-476A-B037-6EEF512778C5}"/>
              </a:ext>
            </a:extLst>
          </p:cNvPr>
          <p:cNvSpPr/>
          <p:nvPr/>
        </p:nvSpPr>
        <p:spPr>
          <a:xfrm>
            <a:off x="1143000" y="1541721"/>
            <a:ext cx="1528894" cy="1227550"/>
          </a:xfrm>
          <a:prstGeom prst="rect">
            <a:avLst/>
          </a:prstGeom>
          <a:solidFill>
            <a:srgbClr val="F15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Are sales and recruiting  trained and aligned?</a:t>
            </a:r>
          </a:p>
        </p:txBody>
      </p:sp>
      <p:sp>
        <p:nvSpPr>
          <p:cNvPr id="5" name="TextBox 4">
            <a:extLst>
              <a:ext uri="{FF2B5EF4-FFF2-40B4-BE49-F238E27FC236}">
                <a16:creationId xmlns:a16="http://schemas.microsoft.com/office/drawing/2014/main" id="{8674C733-E36A-4374-A538-2E483DD0704F}"/>
              </a:ext>
            </a:extLst>
          </p:cNvPr>
          <p:cNvSpPr txBox="1"/>
          <p:nvPr/>
        </p:nvSpPr>
        <p:spPr>
          <a:xfrm>
            <a:off x="3136604" y="1541721"/>
            <a:ext cx="4864395" cy="2608406"/>
          </a:xfrm>
          <a:prstGeom prst="rect">
            <a:avLst/>
          </a:prstGeom>
          <a:noFill/>
        </p:spPr>
        <p:txBody>
          <a:bodyPr wrap="square" rtlCol="0">
            <a:spAutoFit/>
          </a:bodyPr>
          <a:lstStyle/>
          <a:p>
            <a:r>
              <a:rPr lang="en-US" sz="1400" b="1" dirty="0"/>
              <a:t>*    Team Alignment</a:t>
            </a:r>
          </a:p>
          <a:p>
            <a:pPr marL="671508" lvl="1" indent="-214308">
              <a:buFont typeface="Arial" panose="020B0604020202020204" pitchFamily="34" charset="0"/>
              <a:buChar char="•"/>
            </a:pPr>
            <a:r>
              <a:rPr lang="en-US" sz="1350" dirty="0"/>
              <a:t>General staffing vs specialty staffing</a:t>
            </a:r>
          </a:p>
          <a:p>
            <a:pPr marL="671508" lvl="1" indent="-214308">
              <a:buFont typeface="Arial" panose="020B0604020202020204" pitchFamily="34" charset="0"/>
              <a:buChar char="•"/>
            </a:pPr>
            <a:r>
              <a:rPr lang="en-US" sz="1350" dirty="0"/>
              <a:t>6x6 strategy</a:t>
            </a:r>
          </a:p>
          <a:p>
            <a:r>
              <a:rPr lang="en-US" sz="1400" b="1" dirty="0"/>
              <a:t>*    Training</a:t>
            </a:r>
          </a:p>
          <a:p>
            <a:pPr marL="671508" lvl="1" indent="-214308">
              <a:buFont typeface="Arial" panose="020B0604020202020204" pitchFamily="34" charset="0"/>
              <a:buChar char="•"/>
            </a:pPr>
            <a:r>
              <a:rPr lang="en-US" sz="1350" dirty="0"/>
              <a:t>Sales – coaching clients on things such as pay rates </a:t>
            </a:r>
          </a:p>
          <a:p>
            <a:pPr marL="671508" lvl="1" indent="-214308">
              <a:buFont typeface="Arial" panose="020B0604020202020204" pitchFamily="34" charset="0"/>
              <a:buChar char="•"/>
            </a:pPr>
            <a:r>
              <a:rPr lang="en-US" sz="1350" dirty="0"/>
              <a:t>Recruiters – language to encourage return to work</a:t>
            </a:r>
          </a:p>
          <a:p>
            <a:r>
              <a:rPr lang="en-US" sz="1350" dirty="0"/>
              <a:t> </a:t>
            </a:r>
            <a:r>
              <a:rPr lang="en-US" sz="1400" b="1" dirty="0"/>
              <a:t>*   Engagement</a:t>
            </a:r>
          </a:p>
          <a:p>
            <a:r>
              <a:rPr lang="en-US" sz="1350" b="1" dirty="0"/>
              <a:t>	</a:t>
            </a:r>
            <a:r>
              <a:rPr lang="en-US" sz="1350" dirty="0"/>
              <a:t>      8-10 touches now requires 18-22 touches + continued 		      engagement</a:t>
            </a:r>
          </a:p>
          <a:p>
            <a:r>
              <a:rPr lang="en-US" sz="1350" b="1" dirty="0"/>
              <a:t>		</a:t>
            </a:r>
          </a:p>
          <a:p>
            <a:r>
              <a:rPr lang="en-US" sz="1350" b="1" dirty="0"/>
              <a:t>	</a:t>
            </a:r>
          </a:p>
          <a:p>
            <a:endParaRPr lang="en-US" sz="1350" b="1" dirty="0"/>
          </a:p>
        </p:txBody>
      </p:sp>
      <p:sp>
        <p:nvSpPr>
          <p:cNvPr id="6" name="TextBox 5">
            <a:extLst>
              <a:ext uri="{FF2B5EF4-FFF2-40B4-BE49-F238E27FC236}">
                <a16:creationId xmlns:a16="http://schemas.microsoft.com/office/drawing/2014/main" id="{63CB017A-D48C-45D6-A331-ADF3DFB1AA93}"/>
              </a:ext>
            </a:extLst>
          </p:cNvPr>
          <p:cNvSpPr txBox="1"/>
          <p:nvPr/>
        </p:nvSpPr>
        <p:spPr>
          <a:xfrm>
            <a:off x="3136604" y="3753293"/>
            <a:ext cx="4864395" cy="1985159"/>
          </a:xfrm>
          <a:prstGeom prst="rect">
            <a:avLst/>
          </a:prstGeom>
          <a:noFill/>
        </p:spPr>
        <p:txBody>
          <a:bodyPr wrap="square" rtlCol="0">
            <a:spAutoFit/>
          </a:bodyPr>
          <a:lstStyle/>
          <a:p>
            <a:r>
              <a:rPr lang="en-US" sz="1400" b="1" dirty="0"/>
              <a:t>*    Candidate, Employee and Client experience  </a:t>
            </a:r>
          </a:p>
          <a:p>
            <a:pPr marL="742950" lvl="1" indent="-285750">
              <a:buFont typeface="Arial" panose="020B0604020202020204" pitchFamily="34" charset="0"/>
              <a:buChar char="•"/>
            </a:pPr>
            <a:r>
              <a:rPr lang="en-US" sz="1350" dirty="0"/>
              <a:t>Processes / Communication / Customer Service</a:t>
            </a:r>
            <a:endParaRPr lang="en-US" sz="1350" b="1" dirty="0"/>
          </a:p>
          <a:p>
            <a:r>
              <a:rPr lang="en-US" sz="1350" b="1" dirty="0"/>
              <a:t>*    </a:t>
            </a:r>
            <a:r>
              <a:rPr lang="en-US" sz="1400" b="1" dirty="0"/>
              <a:t>Six Common Denominators of “Great” companies.  </a:t>
            </a:r>
          </a:p>
          <a:p>
            <a:pPr marL="742950" lvl="1" indent="-285750">
              <a:buFont typeface="Arial" panose="020B0604020202020204" pitchFamily="34" charset="0"/>
              <a:buChar char="•"/>
            </a:pPr>
            <a:r>
              <a:rPr lang="en-US" sz="1350" dirty="0"/>
              <a:t>One is,  Attention to Detail </a:t>
            </a:r>
          </a:p>
          <a:p>
            <a:r>
              <a:rPr lang="en-US" sz="1350" b="1" dirty="0"/>
              <a:t>*    </a:t>
            </a:r>
            <a:r>
              <a:rPr lang="en-US" sz="1400" b="1" dirty="0"/>
              <a:t>Value Add Services</a:t>
            </a:r>
          </a:p>
          <a:p>
            <a:pPr marL="742950" lvl="1" indent="-285750">
              <a:buFont typeface="Arial" panose="020B0604020202020204" pitchFamily="34" charset="0"/>
              <a:buChar char="•"/>
            </a:pPr>
            <a:r>
              <a:rPr lang="en-US" sz="1350" dirty="0"/>
              <a:t>Lunch and Learns, Blogs, Newsletters</a:t>
            </a:r>
          </a:p>
          <a:p>
            <a:pPr marL="671508" lvl="1" indent="-214308">
              <a:buFont typeface="Arial" panose="020B0604020202020204" pitchFamily="34" charset="0"/>
              <a:buChar char="•"/>
            </a:pPr>
            <a:endParaRPr lang="en-US" sz="1350" b="1" dirty="0"/>
          </a:p>
          <a:p>
            <a:pPr marL="671508" lvl="1" indent="-214308">
              <a:buFont typeface="Arial" panose="020B0604020202020204" pitchFamily="34" charset="0"/>
              <a:buChar char="•"/>
            </a:pPr>
            <a:endParaRPr lang="en-US" sz="1350" b="1" dirty="0"/>
          </a:p>
          <a:p>
            <a:pPr marL="671508" lvl="1" indent="-214308">
              <a:buFont typeface="Arial" panose="020B0604020202020204" pitchFamily="34" charset="0"/>
              <a:buChar char="•"/>
            </a:pPr>
            <a:endParaRPr lang="en-US" sz="1350" dirty="0"/>
          </a:p>
        </p:txBody>
      </p:sp>
    </p:spTree>
    <p:extLst>
      <p:ext uri="{BB962C8B-B14F-4D97-AF65-F5344CB8AC3E}">
        <p14:creationId xmlns:p14="http://schemas.microsoft.com/office/powerpoint/2010/main" val="260967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E4D10-7A24-4B5C-B49F-E4305A9E5AAB}"/>
              </a:ext>
            </a:extLst>
          </p:cNvPr>
          <p:cNvSpPr>
            <a:spLocks noGrp="1"/>
          </p:cNvSpPr>
          <p:nvPr>
            <p:ph type="ctrTitle"/>
          </p:nvPr>
        </p:nvSpPr>
        <p:spPr>
          <a:xfrm>
            <a:off x="271981" y="3741566"/>
            <a:ext cx="2808424" cy="2590246"/>
          </a:xfrm>
        </p:spPr>
        <p:txBody>
          <a:bodyPr vert="horz" lIns="91440" tIns="45720" rIns="91440" bIns="45720" rtlCol="0" anchor="ctr">
            <a:normAutofit/>
          </a:bodyPr>
          <a:lstStyle/>
          <a:p>
            <a:pPr algn="l"/>
            <a:r>
              <a:rPr lang="en-US" sz="3100" b="1" dirty="0"/>
              <a:t>Is your business positioned for growth?</a:t>
            </a:r>
          </a:p>
        </p:txBody>
      </p:sp>
      <p:pic>
        <p:nvPicPr>
          <p:cNvPr id="6" name="Picture 5" descr="A picture containing timeline&#10;&#10;Description automatically generated">
            <a:extLst>
              <a:ext uri="{FF2B5EF4-FFF2-40B4-BE49-F238E27FC236}">
                <a16:creationId xmlns:a16="http://schemas.microsoft.com/office/drawing/2014/main" id="{2B9C3FC9-2E0C-47E9-AB7C-91286424300E}"/>
              </a:ext>
            </a:extLst>
          </p:cNvPr>
          <p:cNvPicPr>
            <a:picLocks noChangeAspect="1"/>
          </p:cNvPicPr>
          <p:nvPr/>
        </p:nvPicPr>
        <p:blipFill rotWithShape="1">
          <a:blip r:embed="rId3">
            <a:extLst>
              <a:ext uri="{28A0092B-C50C-407E-A947-70E740481C1C}">
                <a14:useLocalDpi xmlns:a14="http://schemas.microsoft.com/office/drawing/2010/main" val="0"/>
              </a:ext>
            </a:extLst>
          </a:blip>
          <a:srcRect t="14026" b="1607"/>
          <a:stretch/>
        </p:blipFill>
        <p:spPr>
          <a:xfrm>
            <a:off x="20" y="514905"/>
            <a:ext cx="9143980" cy="324009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13B459F9-953E-294C-86FB-978E590B710F}"/>
              </a:ext>
            </a:extLst>
          </p:cNvPr>
          <p:cNvSpPr txBox="1"/>
          <p:nvPr/>
        </p:nvSpPr>
        <p:spPr>
          <a:xfrm>
            <a:off x="2974019" y="3741567"/>
            <a:ext cx="6169981" cy="2463970"/>
          </a:xfrm>
          <a:prstGeom prst="rect">
            <a:avLst/>
          </a:prstGeom>
        </p:spPr>
        <p:txBody>
          <a:bodyPr vert="horz" lIns="91440" tIns="45720" rIns="91440" bIns="45720" rtlCol="0" anchor="ctr">
            <a:normAutofit/>
          </a:bodyPr>
          <a:lstStyle/>
          <a:p>
            <a:pPr algn="ctr" defTabSz="914400">
              <a:lnSpc>
                <a:spcPct val="90000"/>
              </a:lnSpc>
              <a:spcAft>
                <a:spcPts val="600"/>
              </a:spcAft>
            </a:pPr>
            <a:r>
              <a:rPr lang="en-US" b="1" dirty="0"/>
              <a:t>Potential weak link constraints:</a:t>
            </a:r>
          </a:p>
          <a:p>
            <a:pPr marL="285750" indent="-285750" defTabSz="914400">
              <a:lnSpc>
                <a:spcPct val="90000"/>
              </a:lnSpc>
              <a:spcAft>
                <a:spcPts val="600"/>
              </a:spcAft>
              <a:buFont typeface="Arial" panose="020B0604020202020204" pitchFamily="34" charset="0"/>
              <a:buChar char="•"/>
            </a:pPr>
            <a:r>
              <a:rPr lang="en-US" b="1" dirty="0"/>
              <a:t>Scalability</a:t>
            </a:r>
            <a:r>
              <a:rPr lang="en-US" dirty="0"/>
              <a:t> – the ability to grow without being hampered by your structure or available resources when faced with increased production</a:t>
            </a:r>
          </a:p>
          <a:p>
            <a:pPr marL="285750" indent="-285750" defTabSz="914400">
              <a:lnSpc>
                <a:spcPct val="90000"/>
              </a:lnSpc>
              <a:spcAft>
                <a:spcPts val="600"/>
              </a:spcAft>
              <a:buFont typeface="Arial" panose="020B0604020202020204" pitchFamily="34" charset="0"/>
              <a:buChar char="•"/>
            </a:pPr>
            <a:r>
              <a:rPr lang="en-US" b="1" dirty="0"/>
              <a:t>Back office </a:t>
            </a:r>
            <a:r>
              <a:rPr lang="en-US" dirty="0"/>
              <a:t>support limitations </a:t>
            </a:r>
          </a:p>
          <a:p>
            <a:pPr marL="285750" indent="-285750" defTabSz="914400">
              <a:lnSpc>
                <a:spcPct val="90000"/>
              </a:lnSpc>
              <a:spcAft>
                <a:spcPts val="600"/>
              </a:spcAft>
              <a:buFont typeface="Arial" panose="020B0604020202020204" pitchFamily="34" charset="0"/>
              <a:buChar char="•"/>
            </a:pPr>
            <a:r>
              <a:rPr lang="en-US" b="1" dirty="0"/>
              <a:t>Working capital </a:t>
            </a:r>
            <a:r>
              <a:rPr lang="en-US" dirty="0"/>
              <a:t>– are you passing up business due to cash flow constraints?</a:t>
            </a:r>
          </a:p>
          <a:p>
            <a:pPr marL="285750" indent="-285750" defTabSz="9144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35203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DDD849FE1AE34CBF3F4C9E6297B2A8" ma:contentTypeVersion="8" ma:contentTypeDescription="Create a new document." ma:contentTypeScope="" ma:versionID="3ebb1f2dcf219cde96da1807127eed9e">
  <xsd:schema xmlns:xsd="http://www.w3.org/2001/XMLSchema" xmlns:xs="http://www.w3.org/2001/XMLSchema" xmlns:p="http://schemas.microsoft.com/office/2006/metadata/properties" xmlns:ns3="9fbe03cf-7cb7-4111-8b86-70e0ca21ed7e" targetNamespace="http://schemas.microsoft.com/office/2006/metadata/properties" ma:root="true" ma:fieldsID="566905a198f63d38a509c7f22634bafb" ns3:_="">
    <xsd:import namespace="9fbe03cf-7cb7-4111-8b86-70e0ca21ed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e03cf-7cb7-4111-8b86-70e0ca21ed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8A0FD8-CD8A-476A-893F-AB4F83FDCC45}">
  <ds:schemaRefs>
    <ds:schemaRef ds:uri="http://schemas.microsoft.com/sharepoint/v3/contenttype/forms"/>
  </ds:schemaRefs>
</ds:datastoreItem>
</file>

<file path=customXml/itemProps2.xml><?xml version="1.0" encoding="utf-8"?>
<ds:datastoreItem xmlns:ds="http://schemas.openxmlformats.org/officeDocument/2006/customXml" ds:itemID="{E305C7E5-910B-40FE-8085-8F036A61EF96}">
  <ds:schemaRefs>
    <ds:schemaRef ds:uri="9fbe03cf-7cb7-4111-8b86-70e0ca21ed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5409A9-E09A-4360-BA07-66B8F8B61ED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fbe03cf-7cb7-4111-8b86-70e0ca21ed7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36034</TotalTime>
  <Words>983</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DIN pro</vt:lpstr>
      <vt:lpstr>DINPro-Bold</vt:lpstr>
      <vt:lpstr>Times New Roman</vt:lpstr>
      <vt:lpstr>Office Theme</vt:lpstr>
      <vt:lpstr>PowerPoint Presentation</vt:lpstr>
      <vt:lpstr>Are you on track to reach your 2021 growth goal?  Now is the time to make meaningful adjustments</vt:lpstr>
      <vt:lpstr>PowerPoint Presentation</vt:lpstr>
      <vt:lpstr>PowerPoint Presentation</vt:lpstr>
      <vt:lpstr>What is your Growth Strategy?</vt:lpstr>
      <vt:lpstr>PowerPoint Presentation</vt:lpstr>
      <vt:lpstr>PowerPoint Presentation</vt:lpstr>
      <vt:lpstr>PowerPoint Presentation</vt:lpstr>
      <vt:lpstr>Is your business positioned for growth?</vt:lpstr>
      <vt:lpstr>Working Capital Options for Staffing Firms</vt:lpstr>
      <vt:lpstr>Payroll Funding FAQ’s</vt:lpstr>
      <vt:lpstr>Are you working ON the business?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Bingham</dc:creator>
  <cp:lastModifiedBy>Sheri Tischer</cp:lastModifiedBy>
  <cp:revision>73</cp:revision>
  <dcterms:created xsi:type="dcterms:W3CDTF">2020-11-02T20:06:11Z</dcterms:created>
  <dcterms:modified xsi:type="dcterms:W3CDTF">2021-05-14T16:51:28Z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0x010100C3DDD849FE1AE34CBF3F4C9E6297B2A8</vt:lpwstr>
  </property>
</Properties>
</file>